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73" r:id="rId3"/>
    <p:sldId id="274" r:id="rId4"/>
    <p:sldId id="281" r:id="rId5"/>
    <p:sldId id="272" r:id="rId6"/>
    <p:sldId id="28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5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4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6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1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9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43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0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1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90C226"/>
                </a:solidFill>
              </a:rPr>
              <a:pPr/>
              <a:t>‹#›</a:t>
            </a:fld>
            <a:endParaRPr>
              <a:solidFill>
                <a:srgbClr val="90C22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459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429" y="212942"/>
            <a:ext cx="7537737" cy="93996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453335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0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4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1384614"/>
            <a:ext cx="3197531" cy="4519489"/>
          </a:xfrm>
        </p:spPr>
        <p:txBody>
          <a:bodyPr>
            <a:normAutofit/>
          </a:bodyPr>
          <a:lstStyle/>
          <a:p>
            <a:pPr lvl="0"/>
            <a:r>
              <a:rPr lang="th-TH" dirty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1384614"/>
            <a:ext cx="3197093" cy="451948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3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477" y="310690"/>
            <a:ext cx="7386689" cy="842218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5429" y="225295"/>
            <a:ext cx="7537737" cy="92761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591" y="1289201"/>
            <a:ext cx="7527575" cy="47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970766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5429" y="6135809"/>
            <a:ext cx="6453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" y="255042"/>
            <a:ext cx="838847" cy="84067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2" y="6350427"/>
            <a:ext cx="1360614" cy="39958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78" y="6126394"/>
            <a:ext cx="629176" cy="6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1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1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HDC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งานแม่และเด็ก(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MCH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นายไพบูลย์  </a:t>
            </a:r>
            <a:r>
              <a:rPr lang="th-TH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ไวก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ยี </a:t>
            </a:r>
          </a:p>
          <a:p>
            <a:pPr algn="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ทีมงาน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HDC 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กระทรวงสาธารณสุข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92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" y="1079500"/>
            <a:ext cx="8902700" cy="51181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h-TH" sz="3600" b="1" dirty="0" smtClean="0"/>
              <a:t>ต้องมีระบบจัดการความซ้ำซ้อนของข้อมูล  </a:t>
            </a:r>
          </a:p>
          <a:p>
            <a:r>
              <a:rPr lang="th-TH" sz="3600" b="1" dirty="0" smtClean="0"/>
              <a:t>ต้องมีระบบประมวลผลหาความเชื่อโยงของข้อมูล เพื่อลดภาระการบันทึกข้อมูล</a:t>
            </a:r>
          </a:p>
          <a:p>
            <a:r>
              <a:rPr lang="th-TH" sz="3600" b="1" dirty="0" smtClean="0"/>
              <a:t>ต้องมีระบบ </a:t>
            </a:r>
            <a:r>
              <a:rPr lang="en-US" sz="3600" b="1" dirty="0" smtClean="0"/>
              <a:t>Cleansing </a:t>
            </a:r>
            <a:r>
              <a:rPr lang="th-TH" sz="3600" b="1" dirty="0" smtClean="0"/>
              <a:t>ข้อมูลไม่ให้เกิดขยะในระบบซึ่งจะส่งผลต่อการเนื้อที่การจัดเก็บข้อมูล  ซึ่งมีผลต่องบประมาณ</a:t>
            </a:r>
          </a:p>
          <a:p>
            <a:r>
              <a:rPr lang="th-TH" sz="3600" b="1" dirty="0" smtClean="0"/>
              <a:t>ต้องสามารถให้บริการข้อมูลได้อย่างต่อเนื่อง ถูกต้อง ทันเวลา และน่าเชื่อถือ</a:t>
            </a:r>
          </a:p>
          <a:p>
            <a:endParaRPr lang="th-TH" sz="36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14300" y="170824"/>
            <a:ext cx="8902700" cy="90867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257175"/>
            <a:r>
              <a:rPr lang="th-TH" sz="3600" dirty="0" smtClean="0"/>
              <a:t>       หลักการของ </a:t>
            </a:r>
            <a:r>
              <a:rPr lang="en-US" sz="3600" dirty="0" smtClean="0"/>
              <a:t>Database </a:t>
            </a:r>
            <a:r>
              <a:rPr lang="th-TH" sz="3600" dirty="0" smtClean="0"/>
              <a:t>และ </a:t>
            </a:r>
            <a:r>
              <a:rPr lang="en-US" sz="3600" dirty="0" smtClean="0"/>
              <a:t>Datacenter </a:t>
            </a:r>
            <a:r>
              <a:rPr lang="th-TH" sz="3600" dirty="0" smtClean="0"/>
              <a:t>ขนาดใหญ่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0261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851" y="173195"/>
            <a:ext cx="8615966" cy="1077308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defTabSz="34290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ตัดความซ้ำซ้อนของ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7500" y="1250503"/>
            <a:ext cx="8633317" cy="542969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/>
              <a:t>ทำไมต้องตัดความซ้ำซ้อนของประชากร</a:t>
            </a:r>
          </a:p>
          <a:p>
            <a:pPr algn="thaiDist"/>
            <a:r>
              <a:rPr lang="th-TH" sz="3200" b="1" dirty="0" smtClean="0">
                <a:effectLst/>
              </a:rPr>
              <a:t>เนื่องจากรายงานส่วนใหญ่ในระบบ </a:t>
            </a:r>
            <a:r>
              <a:rPr lang="en-US" sz="3200" b="1" dirty="0" smtClean="0">
                <a:effectLst/>
              </a:rPr>
              <a:t>HDC </a:t>
            </a:r>
            <a:r>
              <a:rPr lang="th-TH" sz="3200" b="1" dirty="0" smtClean="0">
                <a:effectLst/>
              </a:rPr>
              <a:t>เป็นรายงานแบบความครอบคลุมของประชากรในเขตพื้นที่ ซึ่งหากระบุการเป็นประชากรในเขตพื้นที่ไม่ได้ เมื่อเกิดความซ้ำซ้อนจะทำให้ระบบรายงานนับผิดพลาด  ตัวอย่างเช่น 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หญิงตั้งครรภ์หนึ่งคนถูก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register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เป็นคนในเขต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หน่วยบริการ  หากไม่ตัดความซ้ำซ้อน หญิงตั้งครรภ์รายนี้จะเป็นเป้าหมาย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หน่วยบริการเช่นกัน  และที่สำคัญเมื่อนำมาเป็นภาพรวมของรายงานระดับจังหวัด จะทำให้มีหญิงตั้งครรภ์ในจังหวัด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คน แทนที่จะเป็นเพียงคนๆเดียว  เมื่อตัดความซ้ำซ้อนแล้ว</a:t>
            </a:r>
            <a:endParaRPr lang="th-TH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65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851" y="173195"/>
            <a:ext cx="8615966" cy="1077308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defTabSz="34290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ตัดความซ้ำซ้อนของ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7500" y="1250503"/>
            <a:ext cx="8633317" cy="517569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จากข้อเสนอในที่ประชุมที่โรงแรมเอเชีย</a:t>
            </a:r>
            <a:r>
              <a:rPr lang="th-TH" sz="2800" b="1" dirty="0" err="1" smtClean="0"/>
              <a:t>แอร์</a:t>
            </a:r>
            <a:r>
              <a:rPr lang="th-TH" sz="2800" b="1" dirty="0" smtClean="0"/>
              <a:t>พอร์ต จังหวัดปทุมธานี เมื่อปี </a:t>
            </a:r>
            <a:r>
              <a:rPr lang="en-US" sz="2800" b="1" dirty="0" smtClean="0"/>
              <a:t>2557 </a:t>
            </a:r>
            <a:r>
              <a:rPr lang="th-TH" sz="2800" b="1" dirty="0" smtClean="0"/>
              <a:t> ซึ่งมี นักวิชาการด้านข้อมูล เจ้าหน้าที่ไอที แต่ละจังหวัด  รวมถึงกรม กอง วิชาการ ระดับกระทรวงเข้าร่วมประชุม มีข้อเสนอการใช้ข้อมูลจากแหล่งต่างๆ </a:t>
            </a:r>
            <a:r>
              <a:rPr lang="en-US" sz="2800" b="1" dirty="0" smtClean="0"/>
              <a:t>3 </a:t>
            </a:r>
            <a:r>
              <a:rPr lang="th-TH" sz="2800" b="1" dirty="0" smtClean="0"/>
              <a:t>ฐาน เพื่อลดความซ้ำซ้อนของประชากร คือ</a:t>
            </a:r>
          </a:p>
          <a:p>
            <a:r>
              <a:rPr lang="th-TH" sz="2800" b="1" dirty="0" smtClean="0"/>
              <a:t>ใช้ฐานข้อมูลประชากรทะเบียนราษฎร์ ของกระทรวงมหาดไทย </a:t>
            </a:r>
          </a:p>
          <a:p>
            <a:r>
              <a:rPr lang="th-TH" sz="2800" b="1" dirty="0"/>
              <a:t>ใช้ฐานข้อมูล</a:t>
            </a:r>
            <a:r>
              <a:rPr lang="th-TH" sz="2800" b="1" dirty="0" smtClean="0"/>
              <a:t>ประชากรสิทธิ์ประกันสุขภาพ </a:t>
            </a:r>
            <a:r>
              <a:rPr lang="th-TH" sz="2800" b="1" dirty="0" err="1" smtClean="0"/>
              <a:t>สปสช</a:t>
            </a:r>
            <a:r>
              <a:rPr lang="th-TH" sz="2800" b="1" dirty="0" smtClean="0"/>
              <a:t>.(</a:t>
            </a:r>
            <a:r>
              <a:rPr lang="en-US" sz="2800" b="1" dirty="0" smtClean="0"/>
              <a:t>DBPOP</a:t>
            </a:r>
            <a:r>
              <a:rPr lang="th-TH" sz="2800" b="1" dirty="0" smtClean="0"/>
              <a:t>) </a:t>
            </a:r>
            <a:endParaRPr lang="th-TH" sz="2800" b="1" dirty="0"/>
          </a:p>
          <a:p>
            <a:r>
              <a:rPr lang="th-TH" sz="2800" b="1" dirty="0"/>
              <a:t>ใช้ฐานข้อมูล</a:t>
            </a:r>
            <a:r>
              <a:rPr lang="th-TH" sz="2800" b="1" dirty="0" smtClean="0"/>
              <a:t>ประชากรจากการสำรวจของหน่วยบริการ (</a:t>
            </a:r>
            <a:r>
              <a:rPr lang="en-US" sz="2800" b="1" dirty="0" smtClean="0"/>
              <a:t>PERSON 43 </a:t>
            </a:r>
            <a:r>
              <a:rPr lang="th-TH" sz="2800" b="1" dirty="0" smtClean="0"/>
              <a:t>แฟ้ม) 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</a:rPr>
              <a:t>ซึ่ง มติในที่ประชุม(เสียงส่วนใหญ่) เลือกใช้ </a:t>
            </a:r>
            <a:r>
              <a:rPr lang="en-US" sz="2800" b="1" dirty="0" smtClean="0">
                <a:solidFill>
                  <a:srgbClr val="FF0000"/>
                </a:solidFill>
              </a:rPr>
              <a:t>PERSON 43 </a:t>
            </a:r>
            <a:r>
              <a:rPr lang="th-TH" sz="2800" b="1" dirty="0" smtClean="0">
                <a:solidFill>
                  <a:srgbClr val="FF0000"/>
                </a:solidFill>
              </a:rPr>
              <a:t>แฟ้ม แบบมีเงื่อนไข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sz="3200" b="1" dirty="0" smtClean="0"/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4346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4851" y="1325209"/>
            <a:ext cx="8615965" cy="538039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/>
              <a:t>สาเหตุที่มีมติเลือก ประชากรจากการสำรวจ (</a:t>
            </a:r>
            <a:r>
              <a:rPr lang="en-US" sz="2800" b="1" dirty="0" smtClean="0"/>
              <a:t>PERSON 43 </a:t>
            </a:r>
            <a:r>
              <a:rPr lang="th-TH" sz="2800" b="1" dirty="0" smtClean="0"/>
              <a:t>แฟ้ม</a:t>
            </a:r>
            <a:r>
              <a:rPr lang="th-TH" dirty="0" smtClean="0"/>
              <a:t>)</a:t>
            </a:r>
          </a:p>
          <a:p>
            <a:r>
              <a:rPr lang="th-TH" sz="2800" b="1" dirty="0" smtClean="0">
                <a:effectLst/>
              </a:rPr>
              <a:t>ประชากรทะเบียนราษฎร์ มีการเคลื่อนย้าย แบบไม่ย้ายทะเบียนบ้านออก  ทำให้เกิดการทำงานแล้วไม่ผ่านเกณฑ์ เพราะเป้าหมายไม่อยู่ในพื้นที่</a:t>
            </a:r>
          </a:p>
          <a:p>
            <a:r>
              <a:rPr lang="th-TH" sz="2800" b="1" dirty="0" smtClean="0">
                <a:effectLst/>
              </a:rPr>
              <a:t>ประชากรสิทธิ์ประกันสุขภาพ ก็เช่นเดียวกัน  มีการคงไว้ของสิทธิ  แต่ตัวไม่อยู่ทำให้พื้นที่ทำงานไม่ได้เช่นกัน</a:t>
            </a:r>
          </a:p>
          <a:p>
            <a:r>
              <a:rPr lang="th-TH" sz="2800" b="1" dirty="0" smtClean="0">
                <a:effectLst/>
              </a:rPr>
              <a:t>ประชากรจา</a:t>
            </a:r>
            <a:r>
              <a:rPr lang="th-TH" sz="2800" b="1" dirty="0">
                <a:effectLst/>
              </a:rPr>
              <a:t>กการสำรวจ (</a:t>
            </a:r>
            <a:r>
              <a:rPr lang="en-US" sz="2800" b="1" dirty="0">
                <a:effectLst/>
              </a:rPr>
              <a:t>PERSON 43 </a:t>
            </a:r>
            <a:r>
              <a:rPr lang="th-TH" sz="2800" b="1" dirty="0">
                <a:effectLst/>
              </a:rPr>
              <a:t>แฟ้ม</a:t>
            </a:r>
            <a:r>
              <a:rPr lang="th-TH" sz="2800" b="1" dirty="0" smtClean="0">
                <a:effectLst/>
              </a:rPr>
              <a:t>) เป็น ประชากรที่หน่วยบริการเป็นผู้รายงานเอง  และสามารถลงไปไปปฏิบัติงานกับเป้าหมายได้จริง ทำให้เกิดความยุติธรรมต่อหน่วยบริการ</a:t>
            </a:r>
            <a:endParaRPr lang="th-TH" sz="2800" b="1" dirty="0">
              <a:effectLst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34851" y="173195"/>
            <a:ext cx="8615966" cy="1077308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การตัดความซ้ำซ้อนของข้อมูลประชากร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36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851" y="173195"/>
            <a:ext cx="8615966" cy="1077308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defTabSz="34290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ตัดความซ้ำซ้อนของ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4851" y="1339403"/>
            <a:ext cx="8615966" cy="551859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เงื่อนไขการคัดความซ้ำซ้อนของประชากรสำรวจ(</a:t>
            </a:r>
            <a:r>
              <a:rPr lang="en-US" sz="2800" b="1" dirty="0" smtClean="0"/>
              <a:t>PERSON</a:t>
            </a:r>
            <a:r>
              <a:rPr lang="th-TH" sz="2800" b="1" dirty="0" smtClean="0"/>
              <a:t> </a:t>
            </a:r>
            <a:r>
              <a:rPr lang="en-US" sz="2800" b="1" dirty="0" smtClean="0"/>
              <a:t>43 </a:t>
            </a:r>
            <a:r>
              <a:rPr lang="th-TH" sz="2800" b="1" dirty="0" smtClean="0"/>
              <a:t>แฟ</a:t>
            </a:r>
            <a:r>
              <a:rPr lang="th-TH" sz="2800" b="1" dirty="0"/>
              <a:t>้</a:t>
            </a:r>
            <a:r>
              <a:rPr lang="th-TH" sz="2800" b="1" dirty="0" smtClean="0"/>
              <a:t>ม)</a:t>
            </a:r>
          </a:p>
          <a:p>
            <a:r>
              <a:rPr lang="th-TH" dirty="0" smtClean="0"/>
              <a:t>จากนิยาม</a:t>
            </a:r>
            <a:r>
              <a:rPr lang="th-TH" dirty="0"/>
              <a:t>สถานะ</a:t>
            </a:r>
            <a:r>
              <a:rPr lang="th-TH" dirty="0" smtClean="0"/>
              <a:t>บุคคล(</a:t>
            </a:r>
            <a:r>
              <a:rPr lang="en-US" dirty="0" smtClean="0"/>
              <a:t>TYPEAREA</a:t>
            </a:r>
            <a:r>
              <a:rPr lang="th-TH" dirty="0" smtClean="0"/>
              <a:t>) ของแฟ้ม </a:t>
            </a:r>
            <a:r>
              <a:rPr lang="en-US" dirty="0" smtClean="0"/>
              <a:t>PERSON</a:t>
            </a:r>
            <a:r>
              <a:rPr lang="th-TH" dirty="0" smtClean="0"/>
              <a:t> ของ </a:t>
            </a:r>
            <a:r>
              <a:rPr lang="th-TH" dirty="0" err="1" smtClean="0"/>
              <a:t>สนย</a:t>
            </a:r>
            <a:r>
              <a:rPr lang="th-TH" dirty="0" smtClean="0"/>
              <a:t>. สา</a:t>
            </a:r>
            <a:r>
              <a:rPr lang="th-TH" dirty="0" err="1" smtClean="0"/>
              <a:t>มาถ</a:t>
            </a:r>
            <a:r>
              <a:rPr lang="th-TH" dirty="0" smtClean="0"/>
              <a:t>ระบุได้ว่าประชากรในเขตรับผิดชอบของหน่วยบริการ คือ ประชากรที่ </a:t>
            </a:r>
            <a:r>
              <a:rPr lang="en-US" dirty="0" smtClean="0"/>
              <a:t>TYPEAREA 1</a:t>
            </a:r>
            <a:r>
              <a:rPr lang="th-TH" dirty="0" smtClean="0"/>
              <a:t>และ </a:t>
            </a:r>
            <a:r>
              <a:rPr lang="en-US" dirty="0" smtClean="0"/>
              <a:t>3</a:t>
            </a:r>
            <a:r>
              <a:rPr lang="th-TH" dirty="0" smtClean="0"/>
              <a:t> เท่านั้น </a:t>
            </a:r>
          </a:p>
          <a:p>
            <a:pPr marL="0" indent="0">
              <a:spcBef>
                <a:spcPts val="0"/>
              </a:spcBef>
              <a:buNone/>
            </a:pPr>
            <a:endParaRPr lang="th-TH" b="1" dirty="0" smtClean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" y="2862428"/>
            <a:ext cx="9263666" cy="39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4851" y="1325210"/>
            <a:ext cx="8615965" cy="521529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/>
              <a:t>เงื่อนไขการคัดความซ้ำซ้อนของประชากรสำรวจ(</a:t>
            </a:r>
            <a:r>
              <a:rPr lang="en-US" b="1" dirty="0"/>
              <a:t>PERSON</a:t>
            </a:r>
            <a:r>
              <a:rPr lang="th-TH" b="1" dirty="0"/>
              <a:t> </a:t>
            </a:r>
            <a:r>
              <a:rPr lang="en-US" b="1" dirty="0"/>
              <a:t>43 </a:t>
            </a:r>
            <a:r>
              <a:rPr lang="th-TH" b="1" dirty="0"/>
              <a:t>แฟ้ม</a:t>
            </a:r>
            <a:r>
              <a:rPr lang="th-TH" b="1" dirty="0" smtClean="0"/>
              <a:t>)(ต่อ)</a:t>
            </a:r>
            <a:endParaRPr lang="th-TH" b="1" dirty="0"/>
          </a:p>
          <a:p>
            <a:r>
              <a:rPr lang="th-TH" dirty="0" smtClean="0"/>
              <a:t>จาก</a:t>
            </a:r>
            <a:r>
              <a:rPr lang="th-TH" dirty="0"/>
              <a:t>ข้อมูลจะพบว่า มีหน่วยบริการที่สำรวจประชากรอย่างสม่ำเสมอ  และ ไม่สำรวจเลย </a:t>
            </a:r>
            <a:r>
              <a:rPr lang="th-TH" dirty="0" smtClean="0"/>
              <a:t>หรือ สำรวจ</a:t>
            </a:r>
            <a:r>
              <a:rPr lang="th-TH" dirty="0"/>
              <a:t>บางบางส่วน ทำให้เกิดข้อมูลจากแฟ้ม </a:t>
            </a:r>
            <a:r>
              <a:rPr lang="en-US" dirty="0"/>
              <a:t>PERSON </a:t>
            </a:r>
            <a:r>
              <a:rPr lang="th-TH" dirty="0"/>
              <a:t>ซ้ำ</a:t>
            </a:r>
            <a:r>
              <a:rPr lang="th-TH" dirty="0" smtClean="0"/>
              <a:t>ซ้อนได้เช่นกัน ซึ่ง การตัดความซ้ำซ้อนให้ถือว่า ข้อมูลที่ปรากฏในระบบฐานข้อมูลล่าสุด เป็นข้อมูลที่น่าเชื่อว่า เป็นการสำรวจล่าสุด  ดังนั้น การระบุความล่าสุดของข้อมูลประชากร  คือ  </a:t>
            </a:r>
            <a:r>
              <a:rPr lang="en-US" dirty="0" smtClean="0"/>
              <a:t>Fields </a:t>
            </a:r>
            <a:r>
              <a:rPr lang="th-TH" dirty="0" smtClean="0"/>
              <a:t> </a:t>
            </a:r>
            <a:r>
              <a:rPr lang="en-US" dirty="0" smtClean="0"/>
              <a:t>D_UPDATE </a:t>
            </a:r>
            <a:r>
              <a:rPr lang="th-TH" dirty="0" smtClean="0"/>
              <a:t>ซึ่งจะถูกเปลี่ยนแปลงมีมีการปรับปรุงข้อมูลที่เกี่ยวกับตัวประชากร  เช่น ชื่อ นามสกุล สถานะบุคคล  และจะไม่มีเปลี่ยนแปลงหากมารับบริการในครั้งต่อๆไป ที่ไม่ได้ปรับปรุงข้อมูลส่วนบุคคลที่เกี่ยวข้องกับแฟ้ม </a:t>
            </a:r>
            <a:r>
              <a:rPr lang="en-US" dirty="0" smtClean="0"/>
              <a:t>PERSON</a:t>
            </a:r>
          </a:p>
          <a:p>
            <a:r>
              <a:rPr lang="th-TH" sz="3200" b="1" dirty="0" smtClean="0">
                <a:solidFill>
                  <a:srgbClr val="FF0000"/>
                </a:solidFill>
              </a:rPr>
              <a:t>ข้อสรุปของเงื่อนไข</a:t>
            </a:r>
            <a:br>
              <a:rPr lang="th-TH" sz="32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PERSON TYPEAREA 1,3+D_UPDATE </a:t>
            </a:r>
            <a:r>
              <a:rPr lang="th-TH" sz="2800" b="1" dirty="0" smtClean="0">
                <a:solidFill>
                  <a:srgbClr val="FF0000"/>
                </a:solidFill>
              </a:rPr>
              <a:t>ล่าสุด  อยู่ที่หน่วยบริการใด ถือว่าเป็นคนในเขตของหน่วยบริการนั้นๆ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34851" y="173195"/>
            <a:ext cx="8615966" cy="1077308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การตัดความซ้ำซ้อนของข้อมูลประชากร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92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7744" y="107369"/>
            <a:ext cx="8585200" cy="1017798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Person CID 3140600489098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ควรเป็นของหน่วยบริการไหน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59" y="1989666"/>
            <a:ext cx="8917770" cy="34798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158067" y="1854200"/>
            <a:ext cx="2675466" cy="3750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58467" y="2700867"/>
            <a:ext cx="922866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58468" y="4834467"/>
            <a:ext cx="922866" cy="634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281333" y="3327400"/>
            <a:ext cx="1787896" cy="753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81" y="3197542"/>
            <a:ext cx="852289" cy="10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60" y="809018"/>
            <a:ext cx="7429499" cy="147857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2439987"/>
            <a:ext cx="7429499" cy="3541714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41328" b="11646"/>
          <a:stretch/>
        </p:blipFill>
        <p:spPr>
          <a:xfrm>
            <a:off x="6426" y="422321"/>
            <a:ext cx="9092598" cy="638792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122017" y="1881189"/>
            <a:ext cx="1977007" cy="70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22016" y="3288543"/>
            <a:ext cx="1977007" cy="70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37904" y="1218407"/>
            <a:ext cx="1390919" cy="212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20049" y="2600262"/>
            <a:ext cx="1977007" cy="70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6" y="18534"/>
            <a:ext cx="9137574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defTabSz="257175"/>
            <a:r>
              <a:rPr lang="en-US" sz="3200" dirty="0">
                <a:solidFill>
                  <a:schemeClr val="bg1"/>
                </a:solidFill>
              </a:rPr>
              <a:t>Single </a:t>
            </a:r>
            <a:r>
              <a:rPr lang="en-US" sz="3200" dirty="0" smtClean="0">
                <a:solidFill>
                  <a:schemeClr val="bg1"/>
                </a:solidFill>
              </a:rPr>
              <a:t>Database Hospital Code 10773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94704" y="6166297"/>
            <a:ext cx="5370490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14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45575" b="10367"/>
          <a:stretch/>
        </p:blipFill>
        <p:spPr>
          <a:xfrm>
            <a:off x="116089" y="474014"/>
            <a:ext cx="8912180" cy="625913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1846" y="2547511"/>
            <a:ext cx="2086378" cy="669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46432" y="1826296"/>
            <a:ext cx="1491804" cy="2099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9698" y="1862780"/>
            <a:ext cx="2086378" cy="669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550" y="3225792"/>
            <a:ext cx="2086378" cy="669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61565" y="6037687"/>
            <a:ext cx="5666704" cy="69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26" y="5834"/>
            <a:ext cx="9137574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defTabSz="257175"/>
            <a:r>
              <a:rPr lang="en-US" sz="3200" dirty="0">
                <a:solidFill>
                  <a:schemeClr val="bg1"/>
                </a:solidFill>
              </a:rPr>
              <a:t>Single </a:t>
            </a:r>
            <a:r>
              <a:rPr lang="en-US" sz="3200" dirty="0" smtClean="0">
                <a:solidFill>
                  <a:schemeClr val="bg1"/>
                </a:solidFill>
              </a:rPr>
              <a:t>Database Hospital Code 10774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40913"/>
            <a:ext cx="9144000" cy="631708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643363" y="1197736"/>
            <a:ext cx="940158" cy="590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641215" y="1837383"/>
            <a:ext cx="940158" cy="605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639067" y="2462022"/>
            <a:ext cx="940158" cy="596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649799" y="3095232"/>
            <a:ext cx="940158" cy="55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96473" y="1197736"/>
            <a:ext cx="940158" cy="639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07204" y="1837383"/>
            <a:ext cx="940158" cy="62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305056" y="2489919"/>
            <a:ext cx="940158" cy="55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302909" y="3028689"/>
            <a:ext cx="940158" cy="642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273115" y="1197737"/>
            <a:ext cx="817815" cy="639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270967" y="1837383"/>
            <a:ext cx="817815" cy="598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68819" y="2465271"/>
            <a:ext cx="817815" cy="589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598531" y="1825625"/>
            <a:ext cx="817815" cy="63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596383" y="2483478"/>
            <a:ext cx="817815" cy="590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594235" y="3086640"/>
            <a:ext cx="817815" cy="55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437803" y="1825625"/>
            <a:ext cx="697612" cy="63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8435655" y="2489919"/>
            <a:ext cx="697612" cy="583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28650" y="5666704"/>
            <a:ext cx="8515350" cy="60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8650" y="6265577"/>
            <a:ext cx="8515350" cy="59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622141" y="1179536"/>
            <a:ext cx="817815" cy="63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105017" y="1825624"/>
            <a:ext cx="697612" cy="63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115748" y="2454546"/>
            <a:ext cx="697612" cy="63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260231" y="3035129"/>
            <a:ext cx="817815" cy="616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4172755" y="1179536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170608" y="1795576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168460" y="2450254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4166313" y="3117812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426" y="5834"/>
            <a:ext cx="9137574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defTabSz="257175"/>
            <a:r>
              <a:rPr lang="en-US" sz="3200" dirty="0" smtClean="0">
                <a:solidFill>
                  <a:schemeClr val="bg1"/>
                </a:solidFill>
              </a:rPr>
              <a:t>Data Center HDC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3769" y="265333"/>
            <a:ext cx="8630529" cy="839567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th-TH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แผนผังการทำงานของ </a:t>
            </a:r>
            <a:r>
              <a:rPr lang="en-US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Health Data Center </a:t>
            </a:r>
            <a:r>
              <a:rPr lang="th-TH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แบบเต็มระบบ</a:t>
            </a:r>
          </a:p>
        </p:txBody>
      </p:sp>
      <p:pic>
        <p:nvPicPr>
          <p:cNvPr id="170" name="รูปภาพ 1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6500"/>
            <a:ext cx="8890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247649" y="114300"/>
            <a:ext cx="8629650" cy="9525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50" dirty="0" smtClean="0"/>
              <a:t>สาเหตุ</a:t>
            </a:r>
            <a:r>
              <a:rPr lang="th-TH" sz="4050" dirty="0"/>
              <a:t>ที่ทำให้รายงาน </a:t>
            </a:r>
            <a:r>
              <a:rPr lang="en-US" sz="4050" dirty="0"/>
              <a:t>HDC </a:t>
            </a:r>
            <a:r>
              <a:rPr lang="th-TH" sz="4050" dirty="0"/>
              <a:t>กับหน่วยบริการไม่เท่ากัน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7649" y="1066800"/>
            <a:ext cx="8743951" cy="5791200"/>
          </a:xfrm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</a:rPr>
              <a:t>ปัญหาการนำเข้าไม่ได้เนื่องจากข้อมูลไม่ตรงโครงสร้าง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ข้อมูลที่นำเข้าได้ </a:t>
            </a:r>
            <a:r>
              <a:rPr lang="th-TH" sz="2800" b="1" dirty="0" smtClean="0">
                <a:solidFill>
                  <a:schemeClr val="tx1"/>
                </a:solidFill>
              </a:rPr>
              <a:t>แต่มี</a:t>
            </a:r>
            <a:r>
              <a:rPr lang="th-TH" sz="2800" b="1" dirty="0">
                <a:solidFill>
                  <a:schemeClr val="tx1"/>
                </a:solidFill>
              </a:rPr>
              <a:t>ความซ้ำซ้อนกับหน่วยบริการอื่น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กฎเกณฑ์ของเงื่อนไขการประมวลผล จากเจ้าของรายงาน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การประมวลผลแบบหน่วยงานเดียว กับ แบบหลายหน่วยบริการ</a:t>
            </a:r>
            <a:br>
              <a:rPr lang="th-TH" sz="2800" b="1" dirty="0">
                <a:solidFill>
                  <a:schemeClr val="tx1"/>
                </a:solidFill>
              </a:rPr>
            </a:br>
            <a:r>
              <a:rPr lang="th-TH" sz="2800" b="1" dirty="0">
                <a:solidFill>
                  <a:schemeClr val="tx1"/>
                </a:solidFill>
              </a:rPr>
              <a:t>องค์ประกอบในการประมวลผล</a:t>
            </a:r>
            <a:r>
              <a:rPr lang="th-TH" sz="2800" b="1" dirty="0" smtClean="0">
                <a:solidFill>
                  <a:schemeClr val="tx1"/>
                </a:solidFill>
              </a:rPr>
              <a:t>ต่างกัน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 </a:t>
            </a:r>
            <a:r>
              <a:rPr lang="en-US" sz="2800" b="1" dirty="0">
                <a:solidFill>
                  <a:schemeClr val="tx1"/>
                </a:solidFill>
              </a:rPr>
              <a:t>Mapping </a:t>
            </a:r>
            <a:r>
              <a:rPr lang="th-TH" sz="2800" b="1" dirty="0" smtClean="0">
                <a:solidFill>
                  <a:schemeClr val="tx1"/>
                </a:solidFill>
              </a:rPr>
              <a:t>รหัสต่างๆ จาก </a:t>
            </a:r>
            <a:r>
              <a:rPr lang="en-US" sz="2800" b="1" dirty="0" smtClean="0">
                <a:solidFill>
                  <a:schemeClr val="tx1"/>
                </a:solidFill>
              </a:rPr>
              <a:t>HIS </a:t>
            </a:r>
            <a:r>
              <a:rPr lang="th-TH" sz="2800" b="1" dirty="0" smtClean="0">
                <a:solidFill>
                  <a:schemeClr val="tx1"/>
                </a:solidFill>
              </a:rPr>
              <a:t>เช่น </a:t>
            </a:r>
            <a:r>
              <a:rPr lang="en-US" sz="2800" b="1" dirty="0">
                <a:solidFill>
                  <a:schemeClr val="tx1"/>
                </a:solidFill>
              </a:rPr>
              <a:t>Lab</a:t>
            </a:r>
            <a:r>
              <a:rPr lang="th-TH" sz="2800" b="1" dirty="0">
                <a:solidFill>
                  <a:schemeClr val="tx1"/>
                </a:solidFill>
              </a:rPr>
              <a:t> ในโปรแกรมของหน่วยบริการ หากไม่ถูกต้องจะทำให้ไม่มีข้อมูล </a:t>
            </a:r>
            <a:r>
              <a:rPr lang="en-US" sz="2800" b="1" dirty="0">
                <a:solidFill>
                  <a:schemeClr val="tx1"/>
                </a:solidFill>
              </a:rPr>
              <a:t>Lab </a:t>
            </a:r>
            <a:r>
              <a:rPr lang="th-TH" sz="2800" b="1" dirty="0">
                <a:solidFill>
                  <a:schemeClr val="tx1"/>
                </a:solidFill>
              </a:rPr>
              <a:t>นั้นๆ</a:t>
            </a:r>
            <a:r>
              <a:rPr lang="th-TH" sz="2800" b="1" dirty="0" smtClean="0">
                <a:solidFill>
                  <a:schemeClr val="tx1"/>
                </a:solidFill>
              </a:rPr>
              <a:t>ส่งออก    รหัส</a:t>
            </a:r>
            <a:r>
              <a:rPr lang="th-TH" sz="2800" b="1" dirty="0">
                <a:solidFill>
                  <a:schemeClr val="tx1"/>
                </a:solidFill>
              </a:rPr>
              <a:t>การ</a:t>
            </a:r>
            <a:r>
              <a:rPr lang="th-TH" sz="2800" b="1" dirty="0" smtClean="0">
                <a:solidFill>
                  <a:schemeClr val="tx1"/>
                </a:solidFill>
              </a:rPr>
              <a:t>วินิจฉัย เป็นต้น</a:t>
            </a:r>
            <a:endParaRPr lang="th-TH" sz="2800" b="1" dirty="0">
              <a:solidFill>
                <a:schemeClr val="tx1"/>
              </a:solidFill>
            </a:endParaRPr>
          </a:p>
          <a:p>
            <a:r>
              <a:rPr lang="th-TH" sz="2800" b="1" dirty="0">
                <a:solidFill>
                  <a:schemeClr val="tx1"/>
                </a:solidFill>
              </a:rPr>
              <a:t>การบันทึกเลขบัตร</a:t>
            </a:r>
            <a:r>
              <a:rPr lang="th-TH" sz="2800" b="1" dirty="0" smtClean="0">
                <a:solidFill>
                  <a:schemeClr val="tx1"/>
                </a:solidFill>
              </a:rPr>
              <a:t>ประชาชน ต้อง</a:t>
            </a:r>
            <a:r>
              <a:rPr lang="th-TH" sz="2800" b="1" dirty="0">
                <a:solidFill>
                  <a:schemeClr val="tx1"/>
                </a:solidFill>
              </a:rPr>
              <a:t>บันทึกให้ถูกต้องตรงความเป็นจริงมากที่สุด </a:t>
            </a:r>
            <a:r>
              <a:rPr lang="th-TH" sz="2800" b="1" dirty="0" smtClean="0">
                <a:solidFill>
                  <a:schemeClr val="tx1"/>
                </a:solidFill>
              </a:rPr>
              <a:t>ซึ่งเลขบัตรประชาชนใช้ในการเชื่อมโยงข้อมูล</a:t>
            </a:r>
            <a:endParaRPr lang="th-TH" sz="2800" b="1" dirty="0">
              <a:solidFill>
                <a:schemeClr val="tx1"/>
              </a:solidFill>
            </a:endParaRPr>
          </a:p>
          <a:p>
            <a:r>
              <a:rPr lang="th-TH" sz="2800" b="1" dirty="0" smtClean="0">
                <a:solidFill>
                  <a:schemeClr val="tx1"/>
                </a:solidFill>
              </a:rPr>
              <a:t>ความ</a:t>
            </a:r>
            <a:r>
              <a:rPr lang="th-TH" sz="2800" b="1" dirty="0">
                <a:solidFill>
                  <a:schemeClr val="tx1"/>
                </a:solidFill>
              </a:rPr>
              <a:t>ผิดพลาดของ </a:t>
            </a:r>
            <a:r>
              <a:rPr lang="en-US" sz="2800" b="1" dirty="0">
                <a:solidFill>
                  <a:schemeClr val="tx1"/>
                </a:solidFill>
              </a:rPr>
              <a:t>Code SQL </a:t>
            </a:r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40783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65237" y="286544"/>
            <a:ext cx="7129463" cy="735806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Login</a:t>
            </a:r>
            <a:r>
              <a:rPr lang="th-TH" sz="2700" b="1" dirty="0"/>
              <a:t> เข้าสู่ระบบ ด้วยรหัสที่หน่วยบริการได้รับจาก </a:t>
            </a:r>
            <a:r>
              <a:rPr lang="en-US" sz="2700" b="1" dirty="0"/>
              <a:t>Admin </a:t>
            </a:r>
            <a:r>
              <a:rPr lang="th-TH" sz="2700" b="1" dirty="0"/>
              <a:t>จังหวัด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54" y="1454150"/>
            <a:ext cx="6621428" cy="433571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181350" y="4048125"/>
            <a:ext cx="4476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159851" y="3990030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xxxxxx</a:t>
            </a:r>
            <a:endParaRPr lang="th-TH" sz="900" dirty="0"/>
          </a:p>
        </p:txBody>
      </p:sp>
    </p:spTree>
    <p:extLst>
      <p:ext uri="{BB962C8B-B14F-4D97-AF65-F5344CB8AC3E}">
        <p14:creationId xmlns:p14="http://schemas.microsoft.com/office/powerpoint/2010/main" val="1896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428" y="-575"/>
            <a:ext cx="9116572" cy="81074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/>
              <a:t>เมนู ตรวจสอบ</a:t>
            </a:r>
            <a:r>
              <a:rPr lang="th-TH" sz="3200" b="1" dirty="0" err="1" smtClean="0"/>
              <a:t>สถานะการ</a:t>
            </a:r>
            <a:r>
              <a:rPr lang="th-TH" sz="3200" b="1" dirty="0" smtClean="0"/>
              <a:t>นำเข้าข้อมูล ดูได้ทันทีหลัง </a:t>
            </a:r>
            <a:r>
              <a:rPr lang="en-US" sz="3200" b="1" dirty="0" smtClean="0"/>
              <a:t>upload 43 zip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" y="810165"/>
            <a:ext cx="9354542" cy="604783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69418" y="1704976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5050" y="1739265"/>
            <a:ext cx="3292679" cy="203836"/>
          </a:xfrm>
          <a:prstGeom prst="rect">
            <a:avLst/>
          </a:prstGeom>
          <a:solidFill>
            <a:srgbClr val="009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35128" y="1683751"/>
            <a:ext cx="34233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38675" y="1685925"/>
            <a:ext cx="4769054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41244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9336"/>
            <a:ext cx="9143999" cy="930561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th-TH" b="1" dirty="0" smtClean="0"/>
              <a:t>เมนูที่ใช้ตรวจสอบการนำเข้าข้อมูลของหน่วยบริการ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6" name="กลุ่ม 5"/>
          <p:cNvGrpSpPr/>
          <p:nvPr/>
        </p:nvGrpSpPr>
        <p:grpSpPr>
          <a:xfrm>
            <a:off x="-652463" y="939897"/>
            <a:ext cx="10201275" cy="5918103"/>
            <a:chOff x="-652463" y="1081825"/>
            <a:chExt cx="10201275" cy="4944437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2"/>
            <a:srcRect l="6766" t="13235" r="15205" b="33088"/>
            <a:stretch/>
          </p:blipFill>
          <p:spPr>
            <a:xfrm>
              <a:off x="-652463" y="1081825"/>
              <a:ext cx="10201275" cy="4944437"/>
            </a:xfrm>
            <a:prstGeom prst="rect">
              <a:avLst/>
            </a:prstGeom>
          </p:spPr>
        </p:pic>
        <p:sp>
          <p:nvSpPr>
            <p:cNvPr id="5" name="วงรี 4"/>
            <p:cNvSpPr/>
            <p:nvPr/>
          </p:nvSpPr>
          <p:spPr>
            <a:xfrm>
              <a:off x="4572000" y="2756363"/>
              <a:ext cx="2719668" cy="5143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</p:grpSp>
    </p:spTree>
    <p:extLst>
      <p:ext uri="{BB962C8B-B14F-4D97-AF65-F5344CB8AC3E}">
        <p14:creationId xmlns:p14="http://schemas.microsoft.com/office/powerpoint/2010/main" val="23877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13235" r="1357" b="7170"/>
          <a:stretch/>
        </p:blipFill>
        <p:spPr>
          <a:xfrm>
            <a:off x="0" y="818257"/>
            <a:ext cx="9144001" cy="512723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155"/>
            <a:ext cx="9144748" cy="4800000"/>
          </a:xfrm>
          <a:prstGeom prst="rect">
            <a:avLst/>
          </a:prstGeom>
        </p:spPr>
      </p:pic>
      <p:sp>
        <p:nvSpPr>
          <p:cNvPr id="13" name="คำบรรยายภาพแบบวงรี 12"/>
          <p:cNvSpPr/>
          <p:nvPr/>
        </p:nvSpPr>
        <p:spPr>
          <a:xfrm>
            <a:off x="4192961" y="4481742"/>
            <a:ext cx="2855820" cy="1185026"/>
          </a:xfrm>
          <a:prstGeom prst="wedgeEllipseCallout">
            <a:avLst>
              <a:gd name="adj1" fmla="val 53442"/>
              <a:gd name="adj2" fmla="val -7107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/>
              <a:t>คลิกเข้าไปดูรายละเอียดที่นำเข้าไม่ได้</a:t>
            </a:r>
          </a:p>
        </p:txBody>
      </p:sp>
      <p:sp>
        <p:nvSpPr>
          <p:cNvPr id="14" name="คำบรรยายภาพแบบวงรี 13"/>
          <p:cNvSpPr/>
          <p:nvPr/>
        </p:nvSpPr>
        <p:spPr>
          <a:xfrm>
            <a:off x="7163920" y="1214433"/>
            <a:ext cx="1764928" cy="892962"/>
          </a:xfrm>
          <a:prstGeom prst="wedgeEllipseCallout">
            <a:avLst>
              <a:gd name="adj1" fmla="val -33250"/>
              <a:gd name="adj2" fmla="val 11400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/>
              <a:t>จำนวนที่</a:t>
            </a:r>
            <a:r>
              <a:rPr lang="th-TH" sz="2100" u="sng" dirty="0"/>
              <a:t>ไม่</a:t>
            </a:r>
            <a:r>
              <a:rPr lang="th-TH" sz="2100" dirty="0"/>
              <a:t>เข้า</a:t>
            </a:r>
          </a:p>
        </p:txBody>
      </p:sp>
      <p:sp>
        <p:nvSpPr>
          <p:cNvPr id="15" name="คำบรรยายภาพแบบวงรี 14"/>
          <p:cNvSpPr/>
          <p:nvPr/>
        </p:nvSpPr>
        <p:spPr>
          <a:xfrm>
            <a:off x="5590522" y="1214433"/>
            <a:ext cx="1559859" cy="1032327"/>
          </a:xfrm>
          <a:prstGeom prst="wedgeEllipseCallout">
            <a:avLst>
              <a:gd name="adj1" fmla="val -3459"/>
              <a:gd name="adj2" fmla="val 777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/>
              <a:t>จำนวนที่เข้า</a:t>
            </a:r>
          </a:p>
        </p:txBody>
      </p:sp>
      <p:sp>
        <p:nvSpPr>
          <p:cNvPr id="16" name="คำบรรยายภาพแบบวงรี 15"/>
          <p:cNvSpPr/>
          <p:nvPr/>
        </p:nvSpPr>
        <p:spPr>
          <a:xfrm>
            <a:off x="2646457" y="1214434"/>
            <a:ext cx="2294963" cy="889796"/>
          </a:xfrm>
          <a:prstGeom prst="wedgeEllipseCallout">
            <a:avLst>
              <a:gd name="adj1" fmla="val 50298"/>
              <a:gd name="adj2" fmla="val 1331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dirty="0"/>
              <a:t>แฟ้มที่ส่ง</a:t>
            </a:r>
          </a:p>
        </p:txBody>
      </p:sp>
      <p:sp>
        <p:nvSpPr>
          <p:cNvPr id="17" name="คำบรรยายภาพแบบวงรี 16"/>
          <p:cNvSpPr/>
          <p:nvPr/>
        </p:nvSpPr>
        <p:spPr>
          <a:xfrm>
            <a:off x="138393" y="1337307"/>
            <a:ext cx="2420471" cy="926975"/>
          </a:xfrm>
          <a:prstGeom prst="wedgeEllipseCallout">
            <a:avLst>
              <a:gd name="adj1" fmla="val 54792"/>
              <a:gd name="adj2" fmla="val 87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Zip</a:t>
            </a:r>
            <a:r>
              <a:rPr lang="th-TH" sz="2100" dirty="0"/>
              <a:t> ที่ส่งเขาสู่ระบบ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747" y="-9895"/>
            <a:ext cx="9144748" cy="8281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th-TH" sz="3000" dirty="0"/>
              <a:t>ผลการนำเข้า ซึ่งแสดงรายละเอียดไฟล์  จำนวนที่นำเข้าสำเร็จ และไม่สำเร็จ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7436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วัตถุ 10"/>
          <p:cNvGraphicFramePr>
            <a:graphicFrameLocks noChangeAspect="1"/>
          </p:cNvGraphicFramePr>
          <p:nvPr>
            <p:extLst/>
          </p:nvPr>
        </p:nvGraphicFramePr>
        <p:xfrm>
          <a:off x="0" y="795338"/>
          <a:ext cx="9144000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Image" r:id="rId3" imgW="12190320" imgH="7733160" progId="Photoshop.Image.12">
                  <p:embed/>
                </p:oleObj>
              </mc:Choice>
              <mc:Fallback>
                <p:oleObj name="Image" r:id="rId3" imgW="12190320" imgH="77331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95338"/>
                        <a:ext cx="9144000" cy="580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292475" y="1016001"/>
            <a:ext cx="9019614" cy="5365686"/>
            <a:chOff x="292475" y="1499340"/>
            <a:chExt cx="9019614" cy="4354561"/>
          </a:xfrm>
        </p:grpSpPr>
        <p:sp>
          <p:nvSpPr>
            <p:cNvPr id="7" name="คำบรรยายภาพแบบวงรี 6"/>
            <p:cNvSpPr/>
            <p:nvPr/>
          </p:nvSpPr>
          <p:spPr>
            <a:xfrm>
              <a:off x="6515101" y="1499340"/>
              <a:ext cx="2374899" cy="787292"/>
            </a:xfrm>
            <a:prstGeom prst="wedgeEllipseCallout">
              <a:avLst>
                <a:gd name="adj1" fmla="val -64372"/>
                <a:gd name="adj2" fmla="val 758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>
                  <a:solidFill>
                    <a:schemeClr val="bg1"/>
                  </a:solidFill>
                </a:rPr>
                <a:t>ตัวอย่าง </a:t>
              </a:r>
              <a:r>
                <a:rPr lang="en-US" sz="2100" dirty="0">
                  <a:solidFill>
                    <a:schemeClr val="bg1"/>
                  </a:solidFill>
                </a:rPr>
                <a:t>Error </a:t>
              </a:r>
              <a:r>
                <a:rPr lang="th-TH" sz="2100" dirty="0">
                  <a:solidFill>
                    <a:schemeClr val="bg1"/>
                  </a:solidFill>
                </a:rPr>
                <a:t>ที่แจ้ง</a:t>
              </a:r>
            </a:p>
          </p:txBody>
        </p:sp>
        <p:sp>
          <p:nvSpPr>
            <p:cNvPr id="8" name="คำบรรยายภาพแบบวงรี 7"/>
            <p:cNvSpPr/>
            <p:nvPr/>
          </p:nvSpPr>
          <p:spPr>
            <a:xfrm>
              <a:off x="292475" y="3682499"/>
              <a:ext cx="2628900" cy="727857"/>
            </a:xfrm>
            <a:prstGeom prst="wedgeEllipseCallout">
              <a:avLst>
                <a:gd name="adj1" fmla="val 72201"/>
                <a:gd name="adj2" fmla="val -60489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100" dirty="0">
                  <a:solidFill>
                    <a:schemeClr val="bg1"/>
                  </a:solidFill>
                </a:rPr>
                <a:t>แฟ้มที่ </a:t>
              </a:r>
              <a:r>
                <a:rPr lang="en-US" sz="2100" dirty="0">
                  <a:solidFill>
                    <a:schemeClr val="bg1"/>
                  </a:solidFill>
                </a:rPr>
                <a:t>Error</a:t>
              </a:r>
              <a:endParaRPr lang="th-TH" sz="2100" dirty="0">
                <a:solidFill>
                  <a:schemeClr val="bg1"/>
                </a:solidFill>
              </a:endParaRPr>
            </a:p>
          </p:txBody>
        </p:sp>
        <p:sp>
          <p:nvSpPr>
            <p:cNvPr id="9" name="คำบรรยายภาพแบบวงรี 8"/>
            <p:cNvSpPr/>
            <p:nvPr/>
          </p:nvSpPr>
          <p:spPr>
            <a:xfrm>
              <a:off x="6683189" y="2635151"/>
              <a:ext cx="2628900" cy="727857"/>
            </a:xfrm>
            <a:prstGeom prst="wedgeEllipseCallout">
              <a:avLst>
                <a:gd name="adj1" fmla="val -78182"/>
                <a:gd name="adj2" fmla="val 26790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</a:rPr>
                <a:t>Error </a:t>
              </a:r>
              <a:r>
                <a:rPr lang="th-TH" sz="2100" dirty="0" err="1">
                  <a:solidFill>
                    <a:schemeClr val="bg1"/>
                  </a:solidFill>
                </a:rPr>
                <a:t>ฟิวค์</a:t>
              </a:r>
              <a:r>
                <a:rPr lang="th-TH" sz="2100" dirty="0">
                  <a:solidFill>
                    <a:schemeClr val="bg1"/>
                  </a:solidFill>
                </a:rPr>
                <a:t>อะไร</a:t>
              </a:r>
            </a:p>
          </p:txBody>
        </p:sp>
        <p:sp>
          <p:nvSpPr>
            <p:cNvPr id="10" name="คำบรรยายภาพแบบวงรี 9"/>
            <p:cNvSpPr/>
            <p:nvPr/>
          </p:nvSpPr>
          <p:spPr>
            <a:xfrm>
              <a:off x="1206874" y="5126044"/>
              <a:ext cx="2628900" cy="727857"/>
            </a:xfrm>
            <a:prstGeom prst="wedgeEllipseCallout">
              <a:avLst>
                <a:gd name="adj1" fmla="val 69516"/>
                <a:gd name="adj2" fmla="val -136699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</a:rPr>
                <a:t>Error </a:t>
              </a:r>
              <a:r>
                <a:rPr lang="th-TH" sz="2100" dirty="0" err="1">
                  <a:solidFill>
                    <a:schemeClr val="bg1"/>
                  </a:solidFill>
                </a:rPr>
                <a:t>เรคคอร์ด</a:t>
              </a:r>
              <a:r>
                <a:rPr lang="th-TH" sz="2100" dirty="0">
                  <a:solidFill>
                    <a:schemeClr val="bg1"/>
                  </a:solidFill>
                </a:rPr>
                <a:t>ไหน</a:t>
              </a: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95337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th-TH" dirty="0" smtClean="0"/>
              <a:t>ตัวอย่างรายละเอียดข้อมูลที่นำเข้าไม่สำเร็จ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313023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Image" r:id="rId3" imgW="18920520" imgH="9345960" progId="Photoshop.Image.12">
                  <p:embed/>
                </p:oleObj>
              </mc:Choice>
              <mc:Fallback>
                <p:oleObj name="Image" r:id="rId3" imgW="18920520" imgH="93459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0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6"/>
          </a:xfrm>
        </p:spPr>
        <p:txBody>
          <a:bodyPr anchor="ctr"/>
          <a:lstStyle/>
          <a:p>
            <a:pPr algn="ctr"/>
            <a:r>
              <a:rPr lang="th-TH" dirty="0" smtClean="0"/>
              <a:t>กลุ่มรายงานมาตรฐาน “อนามัยแม่และเด็ก”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" y="939966"/>
            <a:ext cx="9004300" cy="5918034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5499100" y="2501900"/>
            <a:ext cx="32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รายงาน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แฟ้มหลักของอนามัยมารดา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51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u="sng" dirty="0" smtClean="0">
                <a:solidFill>
                  <a:schemeClr val="accent3"/>
                </a:solidFill>
              </a:rPr>
              <a:t>ขณะตั้งครรภ์  </a:t>
            </a:r>
            <a:endParaRPr lang="en-US" sz="3200" u="sng" dirty="0" smtClean="0">
              <a:solidFill>
                <a:schemeClr val="accent3"/>
              </a:solidFill>
            </a:endParaRPr>
          </a:p>
          <a:p>
            <a:pPr lvl="1"/>
            <a:r>
              <a:rPr lang="th-TH" sz="2800" dirty="0" smtClean="0"/>
              <a:t>แฟ้ม </a:t>
            </a:r>
            <a:r>
              <a:rPr lang="en-US" sz="2800" dirty="0" smtClean="0"/>
              <a:t>ANC   </a:t>
            </a:r>
            <a:r>
              <a:rPr lang="th-TH" sz="2800" dirty="0" smtClean="0"/>
              <a:t>เก็บประวัติ</a:t>
            </a:r>
            <a:r>
              <a:rPr lang="th-TH" sz="2800" dirty="0" smtClean="0">
                <a:solidFill>
                  <a:srgbClr val="FF0000"/>
                </a:solidFill>
              </a:rPr>
              <a:t>ทุกครั้ง</a:t>
            </a:r>
            <a:r>
              <a:rPr lang="th-TH" sz="2800" dirty="0" smtClean="0"/>
              <a:t>ที่มาฝากครรภ์ </a:t>
            </a:r>
            <a:r>
              <a:rPr lang="th-TH" sz="2800" dirty="0" smtClean="0">
                <a:solidFill>
                  <a:srgbClr val="FF0000"/>
                </a:solidFill>
              </a:rPr>
              <a:t>และสามารถเก็บที่ฝากครรภ์ที่อื่นมาลงแบบความครอบคลุมได้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th-TH" sz="2800" dirty="0" smtClean="0"/>
              <a:t>แฟ้ม </a:t>
            </a:r>
            <a:r>
              <a:rPr lang="en-US" sz="2800" dirty="0" smtClean="0"/>
              <a:t>PRENATAL</a:t>
            </a:r>
            <a:r>
              <a:rPr lang="th-TH" sz="2800" dirty="0" smtClean="0"/>
              <a:t> เก็บประวัติทั่วไปของหญิงตั้งครรภ์ </a:t>
            </a:r>
            <a:r>
              <a:rPr lang="th-TH" sz="2800" dirty="0" smtClean="0">
                <a:solidFill>
                  <a:srgbClr val="FF0000"/>
                </a:solidFill>
              </a:rPr>
              <a:t>หนึ่งคน หนึ่งท้อง จะมีเพียงหนึ่งรายการ(</a:t>
            </a:r>
            <a:r>
              <a:rPr lang="en-US" sz="2800" dirty="0" smtClean="0">
                <a:solidFill>
                  <a:srgbClr val="FF0000"/>
                </a:solidFill>
              </a:rPr>
              <a:t>1 Record</a:t>
            </a:r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Per Gravida </a:t>
            </a:r>
            <a:r>
              <a:rPr lang="th-TH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3200" u="sng" dirty="0" smtClean="0">
                <a:solidFill>
                  <a:schemeClr val="accent3"/>
                </a:solidFill>
              </a:rPr>
              <a:t>การคลอด/สิ้นสุดการตั้งครรภ์</a:t>
            </a:r>
            <a:r>
              <a:rPr lang="th-TH" sz="3200" dirty="0" smtClean="0">
                <a:solidFill>
                  <a:schemeClr val="accent3"/>
                </a:solidFill>
              </a:rPr>
              <a:t> </a:t>
            </a:r>
            <a:endParaRPr lang="en-US" sz="3200" dirty="0" smtClean="0">
              <a:solidFill>
                <a:schemeClr val="accent3"/>
              </a:solidFill>
            </a:endParaRPr>
          </a:p>
          <a:p>
            <a:pPr lvl="1"/>
            <a:r>
              <a:rPr lang="th-TH" sz="2800" dirty="0" smtClean="0">
                <a:solidFill>
                  <a:schemeClr val="tx1"/>
                </a:solidFill>
              </a:rPr>
              <a:t>แฟ้ม </a:t>
            </a:r>
            <a:r>
              <a:rPr lang="en-US" sz="2800" dirty="0" smtClean="0">
                <a:solidFill>
                  <a:schemeClr val="tx1"/>
                </a:solidFill>
              </a:rPr>
              <a:t>LABOR </a:t>
            </a:r>
            <a:r>
              <a:rPr lang="en-US" sz="2800" dirty="0" smtClean="0">
                <a:solidFill>
                  <a:srgbClr val="FF0000"/>
                </a:solidFill>
              </a:rPr>
              <a:t>###</a:t>
            </a:r>
            <a:r>
              <a:rPr lang="th-TH" sz="2800" dirty="0" smtClean="0">
                <a:solidFill>
                  <a:srgbClr val="FF0000"/>
                </a:solidFill>
              </a:rPr>
              <a:t>เป็นแฟ้มหลักในการเชื่อมโยงประวัติ</a:t>
            </a:r>
            <a:r>
              <a:rPr lang="en-US" sz="2800" dirty="0" smtClean="0">
                <a:solidFill>
                  <a:srgbClr val="FF0000"/>
                </a:solidFill>
              </a:rPr>
              <a:t>###</a:t>
            </a:r>
          </a:p>
          <a:p>
            <a:pPr marL="0" indent="0">
              <a:buNone/>
            </a:pPr>
            <a:r>
              <a:rPr lang="th-TH" sz="3200" u="sng" dirty="0" smtClean="0">
                <a:solidFill>
                  <a:schemeClr val="accent3"/>
                </a:solidFill>
              </a:rPr>
              <a:t>หลังคลอด</a:t>
            </a:r>
            <a:endParaRPr lang="en-US" sz="3200" u="sng" dirty="0" smtClean="0">
              <a:solidFill>
                <a:schemeClr val="accent3"/>
              </a:solidFill>
            </a:endParaRPr>
          </a:p>
          <a:p>
            <a:pPr lvl="1"/>
            <a:r>
              <a:rPr lang="th-TH" sz="2800" dirty="0" smtClean="0"/>
              <a:t>แฟ้ม </a:t>
            </a:r>
            <a:r>
              <a:rPr lang="en-US" sz="2800" dirty="0" smtClean="0"/>
              <a:t>POSTNATAL  </a:t>
            </a:r>
            <a:r>
              <a:rPr lang="th-TH" sz="2800" dirty="0" smtClean="0"/>
              <a:t>เก็บประวัติการดูแลมารดาหลังคลอด </a:t>
            </a:r>
            <a:r>
              <a:rPr lang="th-TH" sz="2800" dirty="0">
                <a:solidFill>
                  <a:srgbClr val="FF0000"/>
                </a:solidFill>
              </a:rPr>
              <a:t>หนึ่งคน หนึ่งท้อง จะมีเพียงหนึ่งรายการ(</a:t>
            </a:r>
            <a:r>
              <a:rPr lang="en-US" sz="2800" dirty="0">
                <a:solidFill>
                  <a:srgbClr val="FF0000"/>
                </a:solidFill>
              </a:rPr>
              <a:t>1 Record</a:t>
            </a:r>
            <a:r>
              <a:rPr lang="th-TH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Per Gravida </a:t>
            </a:r>
            <a:r>
              <a:rPr lang="th-TH" sz="2800" dirty="0" smtClean="0">
                <a:solidFill>
                  <a:srgbClr val="FF0000"/>
                </a:solidFill>
              </a:rPr>
              <a:t>) เก็บแบบความครอบคลุมได้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th-TH" sz="2800" dirty="0" smtClean="0"/>
              <a:t>แฟ้ม </a:t>
            </a:r>
            <a:r>
              <a:rPr lang="en-US" sz="2800" dirty="0" smtClean="0"/>
              <a:t>FP </a:t>
            </a:r>
            <a:r>
              <a:rPr lang="th-TH" sz="2800" dirty="0" smtClean="0"/>
              <a:t>เก็บประวัติการวางแผนครอบครัว</a:t>
            </a:r>
            <a:endParaRPr lang="en-US" sz="2800" dirty="0" smtClean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217964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ข้อมูลสำคัญในแต่ละแฟ้มข้อมูล อนามัยมารดา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 smtClean="0"/>
              <a:t>ANC</a:t>
            </a:r>
            <a:r>
              <a:rPr lang="th-TH" u="sng" dirty="0" smtClean="0"/>
              <a:t> </a:t>
            </a:r>
          </a:p>
          <a:p>
            <a:r>
              <a:rPr lang="en-US" dirty="0" smtClean="0"/>
              <a:t>DATE_SERV </a:t>
            </a:r>
            <a:r>
              <a:rPr lang="th-TH" dirty="0" smtClean="0"/>
              <a:t>วันที่รับบริการฝากครรภ์</a:t>
            </a:r>
          </a:p>
          <a:p>
            <a:r>
              <a:rPr lang="en-US" dirty="0" smtClean="0"/>
              <a:t>GRAVIDA </a:t>
            </a:r>
            <a:r>
              <a:rPr lang="th-TH" dirty="0"/>
              <a:t>ครรภ์</a:t>
            </a:r>
            <a:r>
              <a:rPr lang="th-TH" dirty="0" smtClean="0"/>
              <a:t>ที่</a:t>
            </a:r>
            <a:r>
              <a:rPr lang="en-US" dirty="0" smtClean="0"/>
              <a:t> </a:t>
            </a:r>
            <a:r>
              <a:rPr lang="th-TH" dirty="0" smtClean="0"/>
              <a:t>(ท้อง </a:t>
            </a:r>
            <a:r>
              <a:rPr lang="en-US" dirty="0" smtClean="0"/>
              <a:t>1,2,3</a:t>
            </a:r>
            <a:r>
              <a:rPr lang="th-TH" dirty="0" smtClean="0"/>
              <a:t>)</a:t>
            </a:r>
          </a:p>
          <a:p>
            <a:r>
              <a:rPr lang="en-US" dirty="0" smtClean="0"/>
              <a:t>GA </a:t>
            </a:r>
            <a:r>
              <a:rPr lang="th-TH" dirty="0" smtClean="0"/>
              <a:t>อายุครรภ์ ณ วันที่รับบริการฝากครรภ์</a:t>
            </a:r>
          </a:p>
          <a:p>
            <a:r>
              <a:rPr lang="en-US" dirty="0" smtClean="0"/>
              <a:t>ANCPLACE </a:t>
            </a:r>
            <a:r>
              <a:rPr lang="th-TH" dirty="0" smtClean="0"/>
              <a:t>รหัสสถานพยาบาลที่รับบริการฝากครรภ์</a:t>
            </a:r>
          </a:p>
          <a:p>
            <a:pPr marL="0" indent="0">
              <a:buNone/>
            </a:pPr>
            <a:r>
              <a:rPr lang="th-TH" u="sng" dirty="0" smtClean="0"/>
              <a:t>แฟ้ม </a:t>
            </a:r>
            <a:r>
              <a:rPr lang="en-US" u="sng" dirty="0" smtClean="0"/>
              <a:t>PRENATAL</a:t>
            </a:r>
            <a:endParaRPr lang="th-TH" u="sng" dirty="0" smtClean="0"/>
          </a:p>
          <a:p>
            <a:r>
              <a:rPr lang="en-US" dirty="0" smtClean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en-US" dirty="0" smtClean="0"/>
              <a:t>DATE_HCT </a:t>
            </a:r>
            <a:r>
              <a:rPr lang="th-TH" dirty="0" smtClean="0"/>
              <a:t>วันที่ตรวจ </a:t>
            </a:r>
            <a:r>
              <a:rPr lang="en-US" dirty="0" smtClean="0"/>
              <a:t>HCT</a:t>
            </a:r>
          </a:p>
          <a:p>
            <a:r>
              <a:rPr lang="en-US" dirty="0" smtClean="0"/>
              <a:t>HCT_RESULT </a:t>
            </a:r>
            <a:r>
              <a:rPr lang="th-TH" dirty="0" smtClean="0"/>
              <a:t>ผล </a:t>
            </a:r>
            <a:r>
              <a:rPr lang="en-US" dirty="0" smtClean="0"/>
              <a:t>HCT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091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1" y="207010"/>
            <a:ext cx="7651750" cy="99417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Code  http://hdcservice.moph.go.th</a:t>
            </a:r>
          </a:p>
        </p:txBody>
      </p:sp>
      <p:pic>
        <p:nvPicPr>
          <p:cNvPr id="3" name="Picture 170" descr="https://scontent.fbkk2-1.fna.fbcdn.net/hphotos-xtp1/v/t1.0-9/11755688_1019941854717772_9042821382984056145_n.jpg?oh=06d673ab8637c179afad1b5742b2cc4e&amp;oe=5614E9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16" y="1326982"/>
            <a:ext cx="5135684" cy="5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1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 smtClean="0"/>
              <a:t>แฟ้ม </a:t>
            </a:r>
            <a:r>
              <a:rPr lang="en-US" u="sng" dirty="0" smtClean="0"/>
              <a:t>LABOR</a:t>
            </a:r>
            <a:endParaRPr lang="en-US" u="sng" dirty="0"/>
          </a:p>
          <a:p>
            <a:r>
              <a:rPr lang="en-US" dirty="0" smtClean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en-US" dirty="0" smtClean="0"/>
              <a:t>BDATE </a:t>
            </a:r>
            <a:r>
              <a:rPr lang="th-TH" dirty="0"/>
              <a:t>วันคลอด / วัน</a:t>
            </a:r>
            <a:r>
              <a:rPr lang="th-TH" dirty="0" smtClean="0"/>
              <a:t>สิ้นสุดการตั้งครรภ์</a:t>
            </a:r>
            <a:endParaRPr lang="en-US" dirty="0" smtClean="0"/>
          </a:p>
          <a:p>
            <a:r>
              <a:rPr lang="en-US" dirty="0" smtClean="0"/>
              <a:t>BRESULT </a:t>
            </a:r>
            <a:r>
              <a:rPr lang="th-TH" dirty="0"/>
              <a:t>ผล</a:t>
            </a:r>
            <a:r>
              <a:rPr lang="th-TH" dirty="0" smtClean="0"/>
              <a:t>สิ้นสุดการตั้งครรภ์ </a:t>
            </a:r>
            <a:r>
              <a:rPr lang="en-US" dirty="0" smtClean="0"/>
              <a:t>ICD -</a:t>
            </a:r>
            <a:r>
              <a:rPr lang="en-US" dirty="0"/>
              <a:t>10 TM</a:t>
            </a:r>
            <a:endParaRPr lang="en-US" dirty="0" smtClean="0"/>
          </a:p>
          <a:p>
            <a:r>
              <a:rPr lang="en-US" dirty="0" smtClean="0"/>
              <a:t>BHOSP  </a:t>
            </a:r>
            <a:r>
              <a:rPr lang="th-TH" dirty="0"/>
              <a:t>รหัสสถานพยาบาลที่คลอด</a:t>
            </a:r>
            <a:endParaRPr lang="en-US" dirty="0" smtClean="0"/>
          </a:p>
          <a:p>
            <a:r>
              <a:rPr lang="en-US" dirty="0" smtClean="0"/>
              <a:t>BTYPE </a:t>
            </a:r>
            <a:r>
              <a:rPr lang="th-TH" dirty="0"/>
              <a:t>วิธีการคลอด/</a:t>
            </a:r>
            <a:r>
              <a:rPr lang="th-TH" dirty="0" smtClean="0"/>
              <a:t>สิ้นสุดการตั้งครรภ์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1 </a:t>
            </a:r>
            <a:r>
              <a:rPr lang="en-US" sz="2000" dirty="0"/>
              <a:t>= NORMAL, 2 = CESAREAN, 3 = VACUUM, 4 = </a:t>
            </a:r>
            <a:r>
              <a:rPr lang="en-US" sz="2000" dirty="0" smtClean="0"/>
              <a:t>FORCEPS,5 </a:t>
            </a:r>
            <a:r>
              <a:rPr lang="en-US" sz="2000" dirty="0"/>
              <a:t>= </a:t>
            </a:r>
            <a:r>
              <a:rPr lang="th-TH" sz="2000" dirty="0"/>
              <a:t>ท่าก้น</a:t>
            </a:r>
            <a:r>
              <a:rPr lang="th-TH" sz="2000" dirty="0">
                <a:solidFill>
                  <a:srgbClr val="FF0000"/>
                </a:solidFill>
              </a:rPr>
              <a:t>, 6 = </a:t>
            </a:r>
            <a:r>
              <a:rPr lang="en-US" sz="2000" dirty="0">
                <a:solidFill>
                  <a:srgbClr val="FF0000"/>
                </a:solidFill>
              </a:rPr>
              <a:t>ABORTION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LBORN </a:t>
            </a:r>
            <a:r>
              <a:rPr lang="th-TH" dirty="0" smtClean="0"/>
              <a:t>จำนวนเด็กเกิด</a:t>
            </a:r>
            <a:r>
              <a:rPr lang="th-TH" dirty="0"/>
              <a:t>มีชีพ</a:t>
            </a:r>
            <a:endParaRPr lang="en-US" dirty="0" smtClean="0"/>
          </a:p>
          <a:p>
            <a:r>
              <a:rPr lang="en-US" dirty="0" smtClean="0"/>
              <a:t>SBORN </a:t>
            </a:r>
            <a:r>
              <a:rPr lang="th-TH" dirty="0"/>
              <a:t>จำนวนเด็กเกิดไร้ชีพ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ข้อมูลสำคัญในแต่ละแฟ้มข้อมูล อนามัยมารดา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5224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49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 smtClean="0"/>
              <a:t>แฟ้ม </a:t>
            </a:r>
            <a:r>
              <a:rPr lang="en-US" u="sng" dirty="0" smtClean="0"/>
              <a:t>POSNATAL</a:t>
            </a:r>
          </a:p>
          <a:p>
            <a:r>
              <a:rPr lang="en-US" dirty="0" smtClean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en-US" dirty="0" smtClean="0"/>
              <a:t>BDATE </a:t>
            </a:r>
            <a:r>
              <a:rPr lang="th-TH" dirty="0"/>
              <a:t>วันคลอด / วันสิ้นสุดการตั้งครรภ์</a:t>
            </a:r>
            <a:endParaRPr lang="en-US" dirty="0" smtClean="0"/>
          </a:p>
          <a:p>
            <a:r>
              <a:rPr lang="en-US" dirty="0" smtClean="0"/>
              <a:t>PPCARE </a:t>
            </a:r>
            <a:r>
              <a:rPr lang="th-TH" dirty="0"/>
              <a:t>วันที่</a:t>
            </a:r>
            <a:r>
              <a:rPr lang="th-TH" dirty="0" smtClean="0"/>
              <a:t>ดูแลมารดาหลังคลอด</a:t>
            </a:r>
            <a:endParaRPr lang="en-US" dirty="0" smtClean="0"/>
          </a:p>
          <a:p>
            <a:r>
              <a:rPr lang="en-US" dirty="0" smtClean="0"/>
              <a:t>PPPLACE </a:t>
            </a:r>
            <a:r>
              <a:rPr lang="th-TH" dirty="0"/>
              <a:t>รหัส</a:t>
            </a:r>
            <a:r>
              <a:rPr lang="th-TH" dirty="0" smtClean="0"/>
              <a:t>สถานพยาบาลที่ดูแลมารดา</a:t>
            </a:r>
            <a:endParaRPr lang="en-US" dirty="0" smtClean="0"/>
          </a:p>
          <a:p>
            <a:pPr marL="0" indent="0">
              <a:buNone/>
            </a:pPr>
            <a:r>
              <a:rPr lang="th-TH" u="sng" dirty="0" smtClean="0"/>
              <a:t>แฟ้ม </a:t>
            </a:r>
            <a:r>
              <a:rPr lang="en-US" u="sng" dirty="0" smtClean="0"/>
              <a:t>FP</a:t>
            </a:r>
          </a:p>
          <a:p>
            <a:r>
              <a:rPr lang="en-US" dirty="0" smtClean="0"/>
              <a:t>DATE_SERV </a:t>
            </a:r>
            <a:r>
              <a:rPr lang="th-TH" dirty="0"/>
              <a:t>วันที่รับบริการ</a:t>
            </a:r>
            <a:endParaRPr lang="th-TH" dirty="0" smtClean="0"/>
          </a:p>
          <a:p>
            <a:r>
              <a:rPr lang="en-US" dirty="0" smtClean="0"/>
              <a:t>FPTYPE </a:t>
            </a:r>
            <a:r>
              <a:rPr lang="th-TH" dirty="0"/>
              <a:t>รหัสวิธีการคุมกำ</a:t>
            </a:r>
            <a:r>
              <a:rPr lang="th-TH" dirty="0" err="1" smtClean="0"/>
              <a:t>เเนิด</a:t>
            </a:r>
            <a:r>
              <a:rPr lang="en-US" dirty="0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1 </a:t>
            </a:r>
            <a:r>
              <a:rPr lang="th-TH" dirty="0"/>
              <a:t>= ยาเม็ด , 2 = ยาฉีด , 3 = ห่วงอนามัย , 4 = ยาฝัง, 5 = ถุงยาง</a:t>
            </a:r>
            <a:r>
              <a:rPr lang="th-TH" dirty="0" smtClean="0"/>
              <a:t>อนามัย</a:t>
            </a:r>
            <a:r>
              <a:rPr lang="en-US" dirty="0" smtClean="0"/>
              <a:t>,</a:t>
            </a:r>
            <a:r>
              <a:rPr lang="th-TH" dirty="0" smtClean="0"/>
              <a:t>6 </a:t>
            </a:r>
            <a:r>
              <a:rPr lang="th-TH" dirty="0"/>
              <a:t>= หมันชาย, 7 = หมันหญิง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ข้อมูลสำคัญในแต่ละแฟ้มข้อมูล อนามัยมารดา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8765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/>
              <a:t>ร้อยละหญิงตั้งครรภ์ได้รับการฝากครรภ์ครั้งแรกก่อนหรือเท่ากับ 12 </a:t>
            </a:r>
            <a:r>
              <a:rPr lang="th-TH" sz="2800" dirty="0" smtClean="0"/>
              <a:t>สัปดาห์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3277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</a:t>
            </a:r>
            <a:r>
              <a:rPr lang="th-TH" dirty="0"/>
              <a:t>ที่สิ้นสุดการตั้งครรภ์ทั้งหมด (ฐานข้อมูล 43 แฟ้ม) </a:t>
            </a:r>
            <a:r>
              <a:rPr lang="en-US" dirty="0" smtClean="0"/>
              <a:t>LABOR </a:t>
            </a:r>
            <a:r>
              <a:rPr lang="th-TH" dirty="0" smtClean="0">
                <a:solidFill>
                  <a:srgbClr val="FF0000"/>
                </a:solidFill>
              </a:rPr>
              <a:t>ทั้งที่คลอดและแท้งบุตร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ที่ฝากครรภ์ครั้งแรกเมื่ออายุครรภ์ &lt;= 12 สัปดาห์ (ข้อมูลจากสมุดสีชมพูบันทึกลงใน 43 แฟ้ม) </a:t>
            </a:r>
            <a:r>
              <a:rPr lang="en-US" dirty="0" smtClean="0"/>
              <a:t>ANC</a:t>
            </a:r>
          </a:p>
          <a:p>
            <a:pPr marL="0" indent="0">
              <a:buNone/>
            </a:pPr>
            <a:r>
              <a:rPr lang="th-TH" u="sng" dirty="0" smtClean="0"/>
              <a:t>การประมวลผล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เนื่องจาก </a:t>
            </a:r>
            <a:r>
              <a:rPr lang="en-US" dirty="0" smtClean="0">
                <a:solidFill>
                  <a:srgbClr val="FF0000"/>
                </a:solidFill>
              </a:rPr>
              <a:t>LABOR </a:t>
            </a:r>
            <a:r>
              <a:rPr lang="th-TH" dirty="0" smtClean="0">
                <a:solidFill>
                  <a:srgbClr val="FF0000"/>
                </a:solidFill>
              </a:rPr>
              <a:t>สามารถเก็บมาบันทึกแบบความครอบคลุมได้ ความน่าเชื่อถือของข้อมูลการคลอด นิยามให้เชื่อถือข้อมูลที่โรงพยาบาลเป็นหน่วยรายงานก่อนเสมอ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B: </a:t>
            </a:r>
            <a:r>
              <a:rPr lang="th-TH" dirty="0" smtClean="0"/>
              <a:t>นับตาม </a:t>
            </a:r>
            <a:r>
              <a:rPr lang="en-US" dirty="0" smtClean="0"/>
              <a:t>CID </a:t>
            </a:r>
            <a:r>
              <a:rPr lang="th-TH" dirty="0" smtClean="0">
                <a:solidFill>
                  <a:srgbClr val="FF0000"/>
                </a:solidFill>
              </a:rPr>
              <a:t>ของหญิงไทยทุกคน</a:t>
            </a:r>
            <a:r>
              <a:rPr lang="th-TH" dirty="0">
                <a:solidFill>
                  <a:srgbClr val="FF0000"/>
                </a:solidFill>
              </a:rPr>
              <a:t>ในเขตรับผิดชอบ</a:t>
            </a:r>
            <a:r>
              <a:rPr lang="th-TH" dirty="0" smtClean="0"/>
              <a:t>ที่อยู่ในแฟ้ม </a:t>
            </a:r>
            <a:r>
              <a:rPr lang="en-US" dirty="0" smtClean="0"/>
              <a:t>LABOR </a:t>
            </a:r>
            <a:r>
              <a:rPr lang="th-TH" dirty="0" smtClean="0"/>
              <a:t>ที่ </a:t>
            </a:r>
            <a:r>
              <a:rPr lang="en-US" dirty="0" smtClean="0">
                <a:solidFill>
                  <a:srgbClr val="FF0000"/>
                </a:solidFill>
              </a:rPr>
              <a:t>BDATE </a:t>
            </a:r>
            <a:r>
              <a:rPr lang="th-TH" dirty="0" smtClean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 smtClean="0"/>
              <a:t> (</a:t>
            </a:r>
            <a:r>
              <a:rPr lang="en-US" dirty="0" smtClean="0"/>
              <a:t>DISTINCT CID+BDATE</a:t>
            </a:r>
            <a:r>
              <a:rPr lang="th-TH" dirty="0" smtClean="0"/>
              <a:t>) </a:t>
            </a:r>
            <a:r>
              <a:rPr lang="th-TH" dirty="0" smtClean="0">
                <a:solidFill>
                  <a:srgbClr val="FF0000"/>
                </a:solidFill>
              </a:rPr>
              <a:t>ยึดข้อมูลโรงพยาบาลเป็นหลัก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A: </a:t>
            </a:r>
            <a:r>
              <a:rPr lang="th-TH" dirty="0" smtClean="0">
                <a:solidFill>
                  <a:schemeClr val="tx1"/>
                </a:solidFill>
              </a:rPr>
              <a:t>นับตามความเชื่อมโยงระหว่างแฟ้ม </a:t>
            </a:r>
            <a:r>
              <a:rPr lang="en-US" dirty="0" smtClean="0">
                <a:solidFill>
                  <a:schemeClr val="tx1"/>
                </a:solidFill>
              </a:rPr>
              <a:t>LABOR </a:t>
            </a:r>
            <a:r>
              <a:rPr lang="th-TH" dirty="0" smtClean="0">
                <a:solidFill>
                  <a:schemeClr val="tx1"/>
                </a:solidFill>
              </a:rPr>
              <a:t>และ </a:t>
            </a:r>
            <a:r>
              <a:rPr lang="en-US" dirty="0" smtClean="0">
                <a:solidFill>
                  <a:schemeClr val="tx1"/>
                </a:solidFill>
              </a:rPr>
              <a:t>ANC </a:t>
            </a:r>
            <a:r>
              <a:rPr lang="th-TH" dirty="0" smtClean="0">
                <a:solidFill>
                  <a:schemeClr val="tx1"/>
                </a:solidFill>
              </a:rPr>
              <a:t>ด้วย </a:t>
            </a:r>
            <a:r>
              <a:rPr lang="en-US" dirty="0" err="1" smtClean="0">
                <a:solidFill>
                  <a:schemeClr val="tx1"/>
                </a:solidFill>
              </a:rPr>
              <a:t>CID+Gravida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ตาม </a:t>
            </a:r>
            <a:r>
              <a:rPr lang="en-US" dirty="0" smtClean="0">
                <a:solidFill>
                  <a:schemeClr val="tx1"/>
                </a:solidFill>
              </a:rPr>
              <a:t>B </a:t>
            </a:r>
            <a:r>
              <a:rPr lang="th-TH" dirty="0" smtClean="0">
                <a:solidFill>
                  <a:schemeClr val="tx1"/>
                </a:solidFill>
              </a:rPr>
              <a:t>โดยดูที่ </a:t>
            </a:r>
            <a:r>
              <a:rPr lang="en-US" dirty="0" smtClean="0">
                <a:solidFill>
                  <a:schemeClr val="tx1"/>
                </a:solidFill>
              </a:rPr>
              <a:t>GA </a:t>
            </a:r>
            <a:r>
              <a:rPr lang="th-TH" dirty="0" smtClean="0">
                <a:solidFill>
                  <a:schemeClr val="tx1"/>
                </a:solidFill>
              </a:rPr>
              <a:t>หากมีการบันทึก </a:t>
            </a:r>
            <a:r>
              <a:rPr lang="en-US" dirty="0" smtClean="0">
                <a:solidFill>
                  <a:schemeClr val="tx1"/>
                </a:solidFill>
              </a:rPr>
              <a:t>GA &lt;= 12 </a:t>
            </a:r>
            <a:r>
              <a:rPr lang="th-TH" dirty="0" smtClean="0">
                <a:solidFill>
                  <a:schemeClr val="tx1"/>
                </a:solidFill>
              </a:rPr>
              <a:t>จะถือว่าผ่าน </a:t>
            </a:r>
            <a:r>
              <a:rPr lang="th-TH" dirty="0" smtClean="0">
                <a:solidFill>
                  <a:srgbClr val="FF0000"/>
                </a:solidFill>
              </a:rPr>
              <a:t>โดยไม่คำนึงว่าการฝากครรภ์ครั้งนั้นจะอยู่ปีงบประมาณหรือไม่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5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8" y="0"/>
            <a:ext cx="9000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/>
              <a:t>ร้อยละหญิงตั้งครรภ์ที่ได้รับการดูแลก่อนคลอด 5 ครั้ง ตาม</a:t>
            </a:r>
            <a:r>
              <a:rPr lang="th-TH" sz="3200" dirty="0" smtClean="0"/>
              <a:t>เกณฑ์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 </a:t>
            </a:r>
            <a:r>
              <a:rPr lang="th-TH" dirty="0"/>
              <a:t>สิ้นสุดการตั้งครรภ์ด้วยการคลอดทั้งหมด (ฐานข้อมูล 43 แฟ้ม) </a:t>
            </a:r>
            <a:r>
              <a:rPr lang="en-US" dirty="0"/>
              <a:t>LABOR </a:t>
            </a:r>
            <a:r>
              <a:rPr lang="en-US" dirty="0">
                <a:solidFill>
                  <a:srgbClr val="FF0000"/>
                </a:solidFill>
              </a:rPr>
              <a:t>(BTYPE </a:t>
            </a:r>
            <a:r>
              <a:rPr lang="th-TH" dirty="0">
                <a:solidFill>
                  <a:srgbClr val="FF0000"/>
                </a:solidFill>
              </a:rPr>
              <a:t>ไม่เท่ากับ 6</a:t>
            </a:r>
            <a:r>
              <a:rPr lang="th-TH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ที่ฝากครรภ์คุณภาพ ครบ 5 ครั้งตามเกณฑ์ (ฐานข้อมูล 43 แฟ้ม) </a:t>
            </a:r>
            <a:r>
              <a:rPr lang="en-US" dirty="0" smtClean="0"/>
              <a:t>ANC</a:t>
            </a:r>
          </a:p>
          <a:p>
            <a:pPr marL="0" indent="0">
              <a:buNone/>
            </a:pPr>
            <a:r>
              <a:rPr lang="th-TH" u="sng" dirty="0"/>
              <a:t>การ</a:t>
            </a:r>
            <a:r>
              <a:rPr lang="th-TH" u="sng" dirty="0" smtClean="0"/>
              <a:t>ประมวลผล</a:t>
            </a:r>
          </a:p>
          <a:p>
            <a:pPr marL="0" indent="0">
              <a:buNone/>
            </a:pPr>
            <a:r>
              <a:rPr lang="th-TH" dirty="0">
                <a:solidFill>
                  <a:schemeClr val="tx1"/>
                </a:solidFill>
              </a:rPr>
              <a:t>เชื่อมโยงระหว่างแฟ้ม </a:t>
            </a:r>
            <a:r>
              <a:rPr lang="en-US" dirty="0">
                <a:solidFill>
                  <a:schemeClr val="tx1"/>
                </a:solidFill>
              </a:rPr>
              <a:t>LABOR </a:t>
            </a:r>
            <a:r>
              <a:rPr lang="th-TH" dirty="0">
                <a:solidFill>
                  <a:schemeClr val="tx1"/>
                </a:solidFill>
              </a:rPr>
              <a:t>และ </a:t>
            </a:r>
            <a:r>
              <a:rPr lang="en-US" dirty="0">
                <a:solidFill>
                  <a:schemeClr val="tx1"/>
                </a:solidFill>
              </a:rPr>
              <a:t>ANC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 smtClean="0">
                <a:solidFill>
                  <a:schemeClr val="tx1"/>
                </a:solidFill>
              </a:rPr>
              <a:t>CID + Gravida </a:t>
            </a:r>
            <a:r>
              <a:rPr lang="th-TH" dirty="0" smtClean="0">
                <a:solidFill>
                  <a:schemeClr val="tx1"/>
                </a:solidFill>
              </a:rPr>
              <a:t>ตรวจสอบการฝากครรภ์ ครบ </a:t>
            </a: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th-TH" dirty="0" smtClean="0">
                <a:solidFill>
                  <a:schemeClr val="tx1"/>
                </a:solidFill>
              </a:rPr>
              <a:t>ครั้งตามช่วง </a:t>
            </a:r>
            <a:r>
              <a:rPr lang="en-US" dirty="0" smtClean="0">
                <a:solidFill>
                  <a:schemeClr val="tx1"/>
                </a:solidFill>
              </a:rPr>
              <a:t>GA </a:t>
            </a:r>
            <a:r>
              <a:rPr lang="th-TH" dirty="0" smtClean="0">
                <a:solidFill>
                  <a:schemeClr val="tx1"/>
                </a:solidFill>
              </a:rPr>
              <a:t>ที่กำหนด</a:t>
            </a:r>
            <a:endParaRPr lang="th-TH" u="sng" dirty="0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0474"/>
              </p:ext>
            </p:extLst>
          </p:nvPr>
        </p:nvGraphicFramePr>
        <p:xfrm>
          <a:off x="1549400" y="4597402"/>
          <a:ext cx="6769100" cy="2120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3875"/>
                <a:gridCol w="1671382"/>
                <a:gridCol w="3133843"/>
              </a:tblGrid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1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≤ 12 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2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สัปดาห์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u="sng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3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สัปดาห์  </a:t>
                      </a:r>
                      <a:r>
                        <a:rPr lang="en-US" sz="2400" b="0" u="sng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4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สัปดาห์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u="sng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5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 สัปดาห์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/>
              <a:t>ร้อยละหญิงตั้งครรภ์ที่ได้รับการดูแลก่อนคลอด </a:t>
            </a:r>
            <a:r>
              <a:rPr lang="en-US" sz="3200" dirty="0"/>
              <a:t>4</a:t>
            </a:r>
            <a:r>
              <a:rPr lang="th-TH" sz="3200" dirty="0" smtClean="0"/>
              <a:t> ครั้ง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 </a:t>
            </a:r>
            <a:r>
              <a:rPr lang="th-TH" dirty="0"/>
              <a:t>สิ้นสุดการตั้งครรภ์ด้วยการคลอดทั้งหมด (ฐานข้อมูล 43 แฟ้ม) </a:t>
            </a:r>
            <a:r>
              <a:rPr lang="en-US" dirty="0"/>
              <a:t>LABOR </a:t>
            </a:r>
            <a:r>
              <a:rPr lang="en-US" dirty="0">
                <a:solidFill>
                  <a:srgbClr val="FF0000"/>
                </a:solidFill>
              </a:rPr>
              <a:t>(BTYPE </a:t>
            </a:r>
            <a:r>
              <a:rPr lang="th-TH" dirty="0">
                <a:solidFill>
                  <a:srgbClr val="FF0000"/>
                </a:solidFill>
              </a:rPr>
              <a:t>ไม่เท่ากับ 6</a:t>
            </a:r>
            <a:r>
              <a:rPr lang="th-TH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ที่ฝากครรภ์คุณภาพ ครบ </a:t>
            </a:r>
            <a:r>
              <a:rPr lang="en-US" dirty="0"/>
              <a:t>4</a:t>
            </a:r>
            <a:r>
              <a:rPr lang="th-TH" dirty="0" smtClean="0"/>
              <a:t> ครั้ง (</a:t>
            </a:r>
            <a:r>
              <a:rPr lang="th-TH" dirty="0"/>
              <a:t>ฐานข้อมูล 43 แฟ้ม) </a:t>
            </a:r>
            <a:r>
              <a:rPr lang="en-US" dirty="0" smtClean="0"/>
              <a:t>ANC</a:t>
            </a:r>
          </a:p>
          <a:p>
            <a:pPr marL="0" indent="0">
              <a:buNone/>
            </a:pPr>
            <a:r>
              <a:rPr lang="th-TH" u="sng" dirty="0"/>
              <a:t>การ</a:t>
            </a:r>
            <a:r>
              <a:rPr lang="th-TH" u="sng" dirty="0" smtClean="0"/>
              <a:t>ประมวลผล</a:t>
            </a:r>
          </a:p>
          <a:p>
            <a:pPr marL="0" indent="0">
              <a:buNone/>
            </a:pPr>
            <a:r>
              <a:rPr lang="th-TH" dirty="0">
                <a:solidFill>
                  <a:schemeClr val="tx1"/>
                </a:solidFill>
              </a:rPr>
              <a:t>เชื่อมโยงระหว่างแฟ้ม </a:t>
            </a:r>
            <a:r>
              <a:rPr lang="en-US" dirty="0">
                <a:solidFill>
                  <a:schemeClr val="tx1"/>
                </a:solidFill>
              </a:rPr>
              <a:t>LABOR </a:t>
            </a:r>
            <a:r>
              <a:rPr lang="th-TH" dirty="0">
                <a:solidFill>
                  <a:schemeClr val="tx1"/>
                </a:solidFill>
              </a:rPr>
              <a:t>และ </a:t>
            </a:r>
            <a:r>
              <a:rPr lang="en-US" dirty="0">
                <a:solidFill>
                  <a:schemeClr val="tx1"/>
                </a:solidFill>
              </a:rPr>
              <a:t>ANC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 smtClean="0">
                <a:solidFill>
                  <a:schemeClr val="tx1"/>
                </a:solidFill>
              </a:rPr>
              <a:t>CID + Gravida </a:t>
            </a:r>
            <a:r>
              <a:rPr lang="th-TH" dirty="0" smtClean="0">
                <a:solidFill>
                  <a:schemeClr val="tx1"/>
                </a:solidFill>
              </a:rPr>
              <a:t>ตรวจสอบการฝากครรภ์ ครบ 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ครั้งตามช่วง </a:t>
            </a:r>
            <a:r>
              <a:rPr lang="en-US" dirty="0" smtClean="0">
                <a:solidFill>
                  <a:schemeClr val="tx1"/>
                </a:solidFill>
              </a:rPr>
              <a:t>GA </a:t>
            </a:r>
            <a:r>
              <a:rPr lang="th-TH" dirty="0" smtClean="0">
                <a:solidFill>
                  <a:schemeClr val="tx1"/>
                </a:solidFill>
              </a:rPr>
              <a:t>ที่กำหนด</a:t>
            </a:r>
            <a:endParaRPr lang="th-TH" u="sng" dirty="0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32423"/>
              </p:ext>
            </p:extLst>
          </p:nvPr>
        </p:nvGraphicFramePr>
        <p:xfrm>
          <a:off x="1549400" y="4597402"/>
          <a:ext cx="6769100" cy="2120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3875"/>
                <a:gridCol w="1671382"/>
                <a:gridCol w="3133843"/>
              </a:tblGrid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1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≤ 12 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2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สัปดาห์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u="sng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3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สัปดาห์  </a:t>
                      </a:r>
                      <a:r>
                        <a:rPr lang="en-US" sz="2400" b="0" u="sng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4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สัปดาห์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u="sng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4180">
                <a:tc grid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/>
              <a:t>ร้อยละของหญิงหลังคลอดได้รับการดูแลครบ 3 ครั้งตาม</a:t>
            </a:r>
            <a:r>
              <a:rPr lang="th-TH" sz="3200" dirty="0" smtClean="0"/>
              <a:t>เกณฑ์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388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 </a:t>
            </a:r>
            <a:r>
              <a:rPr lang="th-TH" dirty="0"/>
              <a:t>สิ้นสุดการตั้งครรภ์ด้วยการคลอดทั้งหมด (ฐานข้อมูล 43 แฟ้ม) </a:t>
            </a:r>
            <a:r>
              <a:rPr lang="en-US" dirty="0"/>
              <a:t>LABOR </a:t>
            </a:r>
            <a:r>
              <a:rPr lang="en-US" dirty="0">
                <a:solidFill>
                  <a:srgbClr val="FF0000"/>
                </a:solidFill>
              </a:rPr>
              <a:t>(BTYPE </a:t>
            </a:r>
            <a:r>
              <a:rPr lang="th-TH" dirty="0">
                <a:solidFill>
                  <a:srgbClr val="FF0000"/>
                </a:solidFill>
              </a:rPr>
              <a:t>ไม่เท่ากับ 6</a:t>
            </a:r>
            <a:r>
              <a:rPr lang="th-TH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</a:t>
            </a:r>
            <a:r>
              <a:rPr lang="th-TH" dirty="0" smtClean="0"/>
              <a:t>ได้รับการ</a:t>
            </a:r>
            <a:r>
              <a:rPr lang="th-TH" dirty="0"/>
              <a:t>ดูแลครบ 3 ครั้งตาม</a:t>
            </a:r>
            <a:r>
              <a:rPr lang="th-TH" dirty="0" smtClean="0"/>
              <a:t>เกณฑ์</a:t>
            </a:r>
          </a:p>
          <a:p>
            <a:pPr marL="0" indent="0">
              <a:buNone/>
            </a:pPr>
            <a:r>
              <a:rPr lang="th-TH" u="sng" dirty="0"/>
              <a:t>การ</a:t>
            </a:r>
            <a:r>
              <a:rPr lang="th-TH" u="sng" dirty="0" smtClean="0"/>
              <a:t>ประมวลผล</a:t>
            </a:r>
          </a:p>
          <a:p>
            <a:r>
              <a:rPr lang="en-US" dirty="0"/>
              <a:t>B: </a:t>
            </a:r>
            <a:r>
              <a:rPr lang="th-TH" dirty="0"/>
              <a:t>นับตาม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ของหญิงไทยทุกคนในเขตรับผิดชอบ</a:t>
            </a:r>
            <a:r>
              <a:rPr lang="th-TH" dirty="0"/>
              <a:t>ที่อยู่ในแฟ้ม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ยึดข้อมูลโรงพยาบาลเป็น</a:t>
            </a:r>
            <a:r>
              <a:rPr lang="th-TH" dirty="0" smtClean="0">
                <a:solidFill>
                  <a:srgbClr val="FF0000"/>
                </a:solidFill>
              </a:rPr>
              <a:t>หลัก</a:t>
            </a:r>
            <a:endParaRPr lang="th-TH" dirty="0" smtClean="0"/>
          </a:p>
          <a:p>
            <a:r>
              <a:rPr lang="en-US" dirty="0" smtClean="0"/>
              <a:t>A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ผ่าน </a:t>
            </a:r>
            <a:r>
              <a:rPr lang="en-US" dirty="0" smtClean="0"/>
              <a:t>3 </a:t>
            </a:r>
            <a:r>
              <a:rPr lang="th-TH" dirty="0" smtClean="0"/>
              <a:t>ครั้งตามเกณฑ์ประเมินจากแฟ้ม </a:t>
            </a:r>
            <a:r>
              <a:rPr lang="en-US" dirty="0" smtClean="0"/>
              <a:t>POSTNATAL </a:t>
            </a:r>
            <a:r>
              <a:rPr lang="th-TH" dirty="0" smtClean="0"/>
              <a:t>ตามระยะเวลาตามด้านล่างนี้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ครั้ง</a:t>
            </a:r>
            <a:r>
              <a:rPr lang="th-TH" dirty="0"/>
              <a:t>ที่</a:t>
            </a:r>
            <a:r>
              <a:rPr lang="en-US" dirty="0"/>
              <a:t> 1 </a:t>
            </a:r>
            <a:r>
              <a:rPr lang="th-TH" dirty="0"/>
              <a:t>คือเยี่ยมหลัง</a:t>
            </a:r>
            <a:r>
              <a:rPr lang="th-TH" dirty="0" smtClean="0"/>
              <a:t>คลอดอายุ</a:t>
            </a:r>
            <a:r>
              <a:rPr lang="th-TH" dirty="0"/>
              <a:t>บุตรไม่เกิน</a:t>
            </a:r>
            <a:r>
              <a:rPr lang="en-US" dirty="0"/>
              <a:t> 7 </a:t>
            </a:r>
            <a:r>
              <a:rPr lang="th-TH" dirty="0"/>
              <a:t>วันนับถัดจากวันคลอด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	ครั้ง</a:t>
            </a:r>
            <a:r>
              <a:rPr lang="th-TH" dirty="0"/>
              <a:t>ที่</a:t>
            </a:r>
            <a:r>
              <a:rPr lang="en-US" dirty="0"/>
              <a:t> 2 </a:t>
            </a:r>
            <a:r>
              <a:rPr lang="th-TH" dirty="0"/>
              <a:t>คือเยี่ยมหลัง</a:t>
            </a:r>
            <a:r>
              <a:rPr lang="th-TH" dirty="0" smtClean="0"/>
              <a:t>คลอดบุตร</a:t>
            </a:r>
            <a:r>
              <a:rPr lang="th-TH" dirty="0"/>
              <a:t>อายุ</a:t>
            </a:r>
            <a:r>
              <a:rPr lang="en-US" dirty="0"/>
              <a:t> 8 </a:t>
            </a:r>
            <a:r>
              <a:rPr lang="th-TH" dirty="0"/>
              <a:t>วันแต่ไม่เกิน</a:t>
            </a:r>
            <a:r>
              <a:rPr lang="en-US" dirty="0"/>
              <a:t> 15 </a:t>
            </a:r>
            <a:r>
              <a:rPr lang="th-TH" dirty="0"/>
              <a:t>วันนับถัดจากวันคลอด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	ครั้ง</a:t>
            </a:r>
            <a:r>
              <a:rPr lang="th-TH" dirty="0"/>
              <a:t>ที่</a:t>
            </a:r>
            <a:r>
              <a:rPr lang="en-US" dirty="0"/>
              <a:t> 3  </a:t>
            </a:r>
            <a:r>
              <a:rPr lang="th-TH" dirty="0"/>
              <a:t>คือเยี่ยมหลัง</a:t>
            </a:r>
            <a:r>
              <a:rPr lang="th-TH" dirty="0" smtClean="0"/>
              <a:t>คลอดบุตร</a:t>
            </a:r>
            <a:r>
              <a:rPr lang="th-TH" dirty="0"/>
              <a:t>อายุ</a:t>
            </a:r>
            <a:r>
              <a:rPr lang="en-US" dirty="0"/>
              <a:t> 16 </a:t>
            </a:r>
            <a:r>
              <a:rPr lang="th-TH" dirty="0"/>
              <a:t>วัน แต่ไม่เกิน</a:t>
            </a:r>
            <a:r>
              <a:rPr lang="en-US" dirty="0"/>
              <a:t> 42 </a:t>
            </a:r>
            <a:r>
              <a:rPr lang="th-TH" dirty="0"/>
              <a:t>วัน นับถัดจากวันคลอด</a:t>
            </a:r>
          </a:p>
        </p:txBody>
      </p:sp>
    </p:spTree>
    <p:extLst>
      <p:ext uri="{BB962C8B-B14F-4D97-AF65-F5344CB8AC3E}">
        <p14:creationId xmlns:p14="http://schemas.microsoft.com/office/powerpoint/2010/main" val="1900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/>
              <a:t>ร้อยละการคุมกำเนิดของหญิงไทยตั้งครรภ์อายุน้อยกว่า 20 </a:t>
            </a:r>
            <a:r>
              <a:rPr lang="th-TH" sz="3200" dirty="0" smtClean="0"/>
              <a:t>ปี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จำนวนหญิงไทยอายุน้อยกว่า 20 ปีคลอดจากฐานข้อมูล 43 แฟ้ม </a:t>
            </a:r>
            <a:r>
              <a:rPr lang="en-US" dirty="0"/>
              <a:t>LABOR </a:t>
            </a:r>
            <a:r>
              <a:rPr lang="th-TH" dirty="0"/>
              <a:t>ตัดความซ้ำซ้อน ด้วย </a:t>
            </a:r>
            <a:r>
              <a:rPr lang="en-US" dirty="0" err="1" smtClean="0"/>
              <a:t>cid+bdate</a:t>
            </a:r>
            <a:endParaRPr lang="en-US" dirty="0" smtClean="0"/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ได้รับบริการคุมกำเนิดภายใน 42 </a:t>
            </a:r>
            <a:r>
              <a:rPr lang="th-TH" dirty="0" smtClean="0"/>
              <a:t>วัน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en-US" dirty="0"/>
              <a:t>B: </a:t>
            </a:r>
            <a:r>
              <a:rPr lang="th-TH" dirty="0"/>
              <a:t>นับตาม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</a:t>
            </a:r>
            <a:r>
              <a:rPr lang="th-TH" dirty="0" smtClean="0">
                <a:solidFill>
                  <a:srgbClr val="FF0000"/>
                </a:solidFill>
              </a:rPr>
              <a:t>หญิงไทยอายุน้อยกว่า </a:t>
            </a:r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th-TH" dirty="0" smtClean="0">
                <a:solidFill>
                  <a:srgbClr val="FF0000"/>
                </a:solidFill>
              </a:rPr>
              <a:t>ปี </a:t>
            </a:r>
            <a:r>
              <a:rPr lang="th-TH" dirty="0" smtClean="0"/>
              <a:t>ที่</a:t>
            </a:r>
            <a:r>
              <a:rPr lang="th-TH" dirty="0"/>
              <a:t>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 smtClean="0">
                <a:solidFill>
                  <a:srgbClr val="FF0000"/>
                </a:solidFill>
              </a:rPr>
              <a:t>นับเฉพาะที่โรงพยาบาลรายงาน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เชื่อมโยงแฟ้ม </a:t>
            </a:r>
            <a:r>
              <a:rPr lang="en-US" dirty="0" smtClean="0">
                <a:solidFill>
                  <a:schemeClr val="tx1"/>
                </a:solidFill>
              </a:rPr>
              <a:t>FP </a:t>
            </a:r>
            <a:r>
              <a:rPr lang="th-TH" dirty="0" smtClean="0">
                <a:solidFill>
                  <a:schemeClr val="tx1"/>
                </a:solidFill>
              </a:rPr>
              <a:t>ด้วย </a:t>
            </a:r>
            <a:r>
              <a:rPr lang="en-US" dirty="0" smtClean="0">
                <a:solidFill>
                  <a:schemeClr val="tx1"/>
                </a:solidFill>
              </a:rPr>
              <a:t>CID </a:t>
            </a:r>
            <a:r>
              <a:rPr lang="th-TH" dirty="0" smtClean="0">
                <a:solidFill>
                  <a:schemeClr val="tx1"/>
                </a:solidFill>
              </a:rPr>
              <a:t>ตรวจสอบว่ามีการรับบริการคุมกำเนิดใน </a:t>
            </a:r>
            <a:r>
              <a:rPr lang="en-US" dirty="0" smtClean="0">
                <a:solidFill>
                  <a:schemeClr val="tx1"/>
                </a:solidFill>
              </a:rPr>
              <a:t>42 </a:t>
            </a:r>
            <a:r>
              <a:rPr lang="th-TH" dirty="0" smtClean="0">
                <a:solidFill>
                  <a:schemeClr val="tx1"/>
                </a:solidFill>
              </a:rPr>
              <a:t>สัปดาห์หรือไม่จาก </a:t>
            </a:r>
            <a:r>
              <a:rPr lang="en-US" dirty="0" smtClean="0">
                <a:solidFill>
                  <a:schemeClr val="tx1"/>
                </a:solidFill>
              </a:rPr>
              <a:t>FP.DATE_SERV – LABOR.BDATE</a:t>
            </a:r>
            <a:r>
              <a:rPr lang="th-TH" dirty="0" smtClean="0">
                <a:solidFill>
                  <a:schemeClr val="tx1"/>
                </a:solidFill>
              </a:rPr>
              <a:t> (การคุมกำเนิดทุกวิธี)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3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2800" dirty="0"/>
              <a:t>ร้อยละของหญิงไทยอายุน้อยกว่า 20 ปี หลังคลอดหรือหลังแท้งที่คุมกำเนิดได้รับการคุมกำเนิดด้วยวิธีกึ่งถาวร (ยาฝังคุมกำเนิด/ห่วงอนามัย</a:t>
            </a:r>
            <a:r>
              <a:rPr lang="th-TH" sz="2800" dirty="0" smtClean="0"/>
              <a:t>)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1753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จำนวนหญิงไทยอายุน้อยกว่า 20 ปีคลอดจากฐานข้อมูล 43 แฟ้ม </a:t>
            </a:r>
            <a:r>
              <a:rPr lang="en-US" dirty="0"/>
              <a:t>LABOR </a:t>
            </a:r>
            <a:r>
              <a:rPr lang="th-TH" dirty="0"/>
              <a:t>ตัดความซ้ำซ้อน ด้วย </a:t>
            </a:r>
            <a:r>
              <a:rPr lang="en-US" dirty="0" err="1"/>
              <a:t>cid+bdate</a:t>
            </a:r>
            <a:r>
              <a:rPr lang="en-US" dirty="0"/>
              <a:t> </a:t>
            </a:r>
            <a:r>
              <a:rPr lang="th-TH" dirty="0"/>
              <a:t>ที่ได้รับการคุมกำเนิดด้วยวิธี</a:t>
            </a:r>
            <a:r>
              <a:rPr lang="th-TH" dirty="0" smtClean="0"/>
              <a:t>สมัยใหม่ ภายใน </a:t>
            </a:r>
            <a:r>
              <a:rPr lang="th-TH" dirty="0"/>
              <a:t>42 วัน</a:t>
            </a:r>
            <a:endParaRPr lang="th-TH" dirty="0" smtClean="0"/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ได้รับบริการคุมกำเนิดด้วยวิธีกึ่งถาวร(ยาฝังคุมกำเนิด/ห่วงอนามัย</a:t>
            </a:r>
            <a:r>
              <a:rPr lang="th-TH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en-US" dirty="0" smtClean="0"/>
              <a:t>B: </a:t>
            </a:r>
            <a:r>
              <a:rPr lang="th-TH" dirty="0" smtClean="0"/>
              <a:t>นับ</a:t>
            </a:r>
            <a:r>
              <a:rPr lang="th-TH" dirty="0"/>
              <a:t>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ของหญิงไทยอายุน้อยกว่า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th-TH" dirty="0">
                <a:solidFill>
                  <a:srgbClr val="FF0000"/>
                </a:solidFill>
              </a:rPr>
              <a:t>ปี </a:t>
            </a:r>
            <a:r>
              <a:rPr lang="th-TH" dirty="0"/>
              <a:t>ที่อยู่ในแฟ้ม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นับเฉพาะที่โรงพยาบาล</a:t>
            </a:r>
            <a:r>
              <a:rPr lang="th-TH" dirty="0" smtClean="0">
                <a:solidFill>
                  <a:srgbClr val="FF0000"/>
                </a:solidFill>
              </a:rPr>
              <a:t>รายงาน</a:t>
            </a:r>
            <a:r>
              <a:rPr lang="th-TH" dirty="0" smtClean="0">
                <a:solidFill>
                  <a:schemeClr val="tx1"/>
                </a:solidFill>
              </a:rPr>
              <a:t>เชื่อมโยง</a:t>
            </a:r>
            <a:r>
              <a:rPr lang="th-TH" dirty="0">
                <a:solidFill>
                  <a:schemeClr val="tx1"/>
                </a:solidFill>
              </a:rPr>
              <a:t>แฟ้ม </a:t>
            </a:r>
            <a:r>
              <a:rPr lang="en-US" dirty="0">
                <a:solidFill>
                  <a:schemeClr val="tx1"/>
                </a:solidFill>
              </a:rPr>
              <a:t>FP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>
                <a:solidFill>
                  <a:schemeClr val="tx1"/>
                </a:solidFill>
              </a:rPr>
              <a:t>CID </a:t>
            </a:r>
            <a:r>
              <a:rPr lang="th-TH" dirty="0">
                <a:solidFill>
                  <a:schemeClr val="tx1"/>
                </a:solidFill>
              </a:rPr>
              <a:t>ตรวจสอบว่ามีการรับบริการคุมกำเนิดใน </a:t>
            </a:r>
            <a:r>
              <a:rPr lang="en-US" dirty="0">
                <a:solidFill>
                  <a:schemeClr val="tx1"/>
                </a:solidFill>
              </a:rPr>
              <a:t>42 </a:t>
            </a:r>
            <a:r>
              <a:rPr lang="th-TH" dirty="0">
                <a:solidFill>
                  <a:schemeClr val="tx1"/>
                </a:solidFill>
              </a:rPr>
              <a:t>สัปดาห์หรือไม่จาก </a:t>
            </a:r>
            <a:r>
              <a:rPr lang="en-US" dirty="0">
                <a:solidFill>
                  <a:schemeClr val="tx1"/>
                </a:solidFill>
              </a:rPr>
              <a:t>FP.DATE_SERV – LABOR.BDATE</a:t>
            </a:r>
            <a:r>
              <a:rPr lang="th-TH" dirty="0">
                <a:solidFill>
                  <a:schemeClr val="tx1"/>
                </a:solidFill>
              </a:rPr>
              <a:t> (การคุมกำเนิดทุกวิธี</a:t>
            </a:r>
            <a:r>
              <a:rPr lang="th-TH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A: </a:t>
            </a:r>
            <a:r>
              <a:rPr lang="th-TH" dirty="0" smtClean="0"/>
              <a:t>นับเฉพาะที่คุมกำเนิดด้วยวิธีกึ่ง</a:t>
            </a:r>
            <a:r>
              <a:rPr lang="th-TH" dirty="0"/>
              <a:t>ถาวร(ยาฝังคุมกำเนิด/ห่วงอนามัย</a:t>
            </a:r>
            <a:r>
              <a:rPr lang="th-TH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FPTYPE  3,4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5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dirty="0"/>
              <a:t>การเฝ้าระวังอัตราการคลอดมีชีพในหญิงอายุ 15-19 </a:t>
            </a:r>
            <a:r>
              <a:rPr lang="th-TH" sz="3600" dirty="0" smtClean="0"/>
              <a:t>ปี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จำนวนหญิงอายุ 15 - 19 ปี </a:t>
            </a:r>
            <a:r>
              <a:rPr lang="th-TH" dirty="0"/>
              <a:t>ทั้งหมด </a:t>
            </a:r>
            <a:r>
              <a:rPr lang="th-TH" dirty="0">
                <a:solidFill>
                  <a:srgbClr val="FF0000"/>
                </a:solidFill>
              </a:rPr>
              <a:t>ในเขตรับผิดชอบ</a:t>
            </a:r>
            <a:r>
              <a:rPr lang="th-TH" dirty="0"/>
              <a:t>(ประชากรจากการสำรวจ </a:t>
            </a:r>
            <a:r>
              <a:rPr lang="en-US" dirty="0" err="1"/>
              <a:t>TypeArea</a:t>
            </a:r>
            <a:r>
              <a:rPr lang="en-US" dirty="0"/>
              <a:t>=1,3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en-US" dirty="0"/>
              <a:t>A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จำนวนการคลอดมีชีพโดยหญิงอายุ 15 - 19 ปี </a:t>
            </a:r>
            <a:r>
              <a:rPr lang="th-TH" dirty="0"/>
              <a:t>(จากแฟ้ม </a:t>
            </a:r>
            <a:r>
              <a:rPr lang="en-US" dirty="0"/>
              <a:t>Labor) </a:t>
            </a:r>
            <a:r>
              <a:rPr lang="th-TH" dirty="0"/>
              <a:t>ดูข้อมูลจากจำนวนเด็กเกิดมีชีพ (</a:t>
            </a:r>
            <a:r>
              <a:rPr lang="en-US" dirty="0">
                <a:solidFill>
                  <a:srgbClr val="FF0000"/>
                </a:solidFill>
              </a:rPr>
              <a:t>LBORN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 smtClean="0"/>
              <a:t>นับรวมจำนวน </a:t>
            </a:r>
            <a:r>
              <a:rPr lang="en-US" dirty="0" smtClean="0"/>
              <a:t>LBORN </a:t>
            </a:r>
            <a:r>
              <a:rPr lang="th-TH" dirty="0" smtClean="0"/>
              <a:t>จากแฟ้ม </a:t>
            </a:r>
            <a:r>
              <a:rPr lang="en-US" dirty="0" smtClean="0"/>
              <a:t>LABOR </a:t>
            </a:r>
            <a:r>
              <a:rPr lang="th-TH" dirty="0" smtClean="0"/>
              <a:t>เมื่อ </a:t>
            </a:r>
            <a:r>
              <a:rPr lang="en-US" dirty="0" smtClean="0"/>
              <a:t>CID </a:t>
            </a:r>
            <a:r>
              <a:rPr lang="th-TH" dirty="0" smtClean="0"/>
              <a:t>เป็นหญิงในเขตรับผิดชอบ อายุ </a:t>
            </a:r>
            <a:r>
              <a:rPr lang="en-US" dirty="0" smtClean="0"/>
              <a:t>15-19 </a:t>
            </a:r>
            <a:r>
              <a:rPr lang="th-TH" dirty="0" smtClean="0"/>
              <a:t>ปี นับอายุเต็มไม่สนใจเศษ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51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148080" y="1771549"/>
            <a:ext cx="78562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HDC PROVINCE  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กับตัวอย่างการเรียกใช้งาน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4800" b="1" u="sng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http://203.157.102.1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xx</a:t>
            </a:r>
            <a:r>
              <a:rPr lang="en-US" sz="36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lang="th-TH" sz="44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โดย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xx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หมายถึงรหัสจังหวัด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ตัวท้าย เช่น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จังหวัดชัยนาท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=18 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ฉะนั้นการเรียกใช้งานให้ใช้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4000" b="1" u="sng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http://</a:t>
            </a:r>
            <a:r>
              <a:rPr lang="en-US" sz="4000" b="1" u="sng" dirty="0" smtClean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203.157.102.118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0000" y="224658"/>
            <a:ext cx="7505700" cy="9941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Health Data Center(HDC)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0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dirty="0"/>
              <a:t>การเฝ้าระวังอัตราการคลอดมีชีพในหญิงอายุ </a:t>
            </a:r>
            <a:r>
              <a:rPr lang="th-TH" sz="3600" dirty="0" smtClean="0"/>
              <a:t>1</a:t>
            </a:r>
            <a:r>
              <a:rPr lang="en-US" sz="3600" dirty="0" smtClean="0"/>
              <a:t>0</a:t>
            </a:r>
            <a:r>
              <a:rPr lang="th-TH" sz="3600" dirty="0" smtClean="0"/>
              <a:t>-1</a:t>
            </a:r>
            <a:r>
              <a:rPr lang="en-US" sz="3600" dirty="0" smtClean="0"/>
              <a:t>4</a:t>
            </a:r>
            <a:r>
              <a:rPr lang="th-TH" sz="3600" dirty="0" smtClean="0"/>
              <a:t> ปี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จำนวนหญิงอายุ </a:t>
            </a:r>
            <a:r>
              <a:rPr lang="th-TH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th-TH" dirty="0" smtClean="0">
                <a:solidFill>
                  <a:srgbClr val="FF0000"/>
                </a:solidFill>
              </a:rPr>
              <a:t> – 1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ปี </a:t>
            </a:r>
            <a:r>
              <a:rPr lang="th-TH" dirty="0"/>
              <a:t>ทั้งหมด </a:t>
            </a:r>
            <a:r>
              <a:rPr lang="th-TH" dirty="0">
                <a:solidFill>
                  <a:srgbClr val="FF0000"/>
                </a:solidFill>
              </a:rPr>
              <a:t>ในเขตรับผิดชอบ</a:t>
            </a:r>
            <a:r>
              <a:rPr lang="th-TH" dirty="0"/>
              <a:t>(ประชากรจากการสำรวจ </a:t>
            </a:r>
            <a:r>
              <a:rPr lang="en-US" dirty="0" err="1"/>
              <a:t>TypeArea</a:t>
            </a:r>
            <a:r>
              <a:rPr lang="en-US" dirty="0"/>
              <a:t>=1,3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en-US" dirty="0"/>
              <a:t>A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จำนวนการคลอดมีชีพโดยหญิงอายุ </a:t>
            </a:r>
            <a:r>
              <a:rPr lang="th-TH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- </a:t>
            </a:r>
            <a:r>
              <a:rPr lang="th-TH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ปี </a:t>
            </a:r>
            <a:r>
              <a:rPr lang="th-TH" dirty="0"/>
              <a:t>(จากแฟ้ม </a:t>
            </a:r>
            <a:r>
              <a:rPr lang="en-US" dirty="0"/>
              <a:t>Labor) </a:t>
            </a:r>
            <a:r>
              <a:rPr lang="th-TH" dirty="0"/>
              <a:t>ดูข้อมูลจากจำนวนเด็กเกิดมีชีพ (</a:t>
            </a:r>
            <a:r>
              <a:rPr lang="en-US" dirty="0">
                <a:solidFill>
                  <a:srgbClr val="FF0000"/>
                </a:solidFill>
              </a:rPr>
              <a:t>LBORN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 smtClean="0"/>
              <a:t>นับรวมจำนวน </a:t>
            </a:r>
            <a:r>
              <a:rPr lang="en-US" dirty="0" smtClean="0"/>
              <a:t>LBORN </a:t>
            </a:r>
            <a:r>
              <a:rPr lang="th-TH" dirty="0" smtClean="0"/>
              <a:t>จากแฟ้ม </a:t>
            </a:r>
            <a:r>
              <a:rPr lang="en-US" dirty="0" smtClean="0"/>
              <a:t>LABOR </a:t>
            </a:r>
            <a:r>
              <a:rPr lang="th-TH" dirty="0" smtClean="0"/>
              <a:t>เมื่อ </a:t>
            </a:r>
            <a:r>
              <a:rPr lang="en-US" dirty="0" smtClean="0"/>
              <a:t>CID </a:t>
            </a:r>
            <a:r>
              <a:rPr lang="th-TH" dirty="0" smtClean="0"/>
              <a:t>เป็นหญิงในเขตรับผิดชอบ อายุ </a:t>
            </a:r>
            <a:r>
              <a:rPr lang="en-US" dirty="0" smtClean="0"/>
              <a:t>10-14 </a:t>
            </a:r>
            <a:r>
              <a:rPr lang="th-TH" dirty="0" smtClean="0"/>
              <a:t>ปี นับอายุเต็มไม่สนใจเศษ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06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dirty="0"/>
              <a:t>ร้อยละการตั้งครรภ์ซ้ำในหญิงอายุน้อยกว่า 20 ปี (</a:t>
            </a:r>
            <a:r>
              <a:rPr lang="en-US" sz="3600" dirty="0"/>
              <a:t>PA</a:t>
            </a:r>
            <a:r>
              <a:rPr lang="en-US" sz="3600" dirty="0" smtClean="0"/>
              <a:t>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00737"/>
          </a:xfrm>
        </p:spPr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จำนวนหญิงอายุน้อยกว่า 20 ปี </a:t>
            </a:r>
            <a:r>
              <a:rPr lang="th-TH" dirty="0">
                <a:solidFill>
                  <a:srgbClr val="FF0000"/>
                </a:solidFill>
              </a:rPr>
              <a:t>ที่มารับบริการด้วยการคลอด/แท้งบุตร </a:t>
            </a:r>
            <a:r>
              <a:rPr lang="th-TH" dirty="0"/>
              <a:t>จากแฟ้ม </a:t>
            </a:r>
            <a:r>
              <a:rPr lang="en-US" dirty="0" smtClean="0"/>
              <a:t>LABOR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จำนวนหญิงอายุน้อยกว่า 20 ปี ที่มารับบริการด้วยการคลอด/แท้งบุตรเป็นการตั้งครรภ์ครั้งที่ 2 ขึ้นไป จากแฟ้ม </a:t>
            </a:r>
            <a:r>
              <a:rPr lang="en-US" dirty="0"/>
              <a:t>LABOR </a:t>
            </a:r>
            <a:endParaRPr lang="en-US" dirty="0" smtClean="0"/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/>
              <a:t>การตั้งครรภ์ครั้งที่ 2 ขึ้น</a:t>
            </a:r>
            <a:r>
              <a:rPr lang="th-TH" dirty="0" smtClean="0"/>
              <a:t>ไป ประมวลผลจากหญิงตั้งครรภ์จากแฟ้ม </a:t>
            </a:r>
            <a:r>
              <a:rPr lang="en-US" dirty="0" smtClean="0"/>
              <a:t>LABOR </a:t>
            </a:r>
            <a:r>
              <a:rPr lang="th-TH" dirty="0" smtClean="0"/>
              <a:t>ที่มี </a:t>
            </a:r>
            <a:r>
              <a:rPr lang="en-US" dirty="0" smtClean="0">
                <a:solidFill>
                  <a:srgbClr val="FF0000"/>
                </a:solidFill>
              </a:rPr>
              <a:t>Gravida &gt; 1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7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ร้อยละของหญิงตั้งครรภ์ได้รับยาเม็ดเสริม</a:t>
            </a:r>
            <a:r>
              <a:rPr lang="th-TH" dirty="0" smtClean="0"/>
              <a:t>ไอโอดีน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1245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จำนวนหญิงตั้งครรภ์ที่มารับ</a:t>
            </a:r>
            <a:r>
              <a:rPr lang="th-TH" dirty="0" smtClean="0"/>
              <a:t>บริการ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จำนวนหญิงตั้งครรภ์ที่ได้รับยาเม็ดเสริม</a:t>
            </a:r>
            <a:r>
              <a:rPr lang="th-TH" dirty="0" smtClean="0"/>
              <a:t>ไอโอดีน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B: </a:t>
            </a:r>
            <a:r>
              <a:rPr lang="th-TH" dirty="0" smtClean="0">
                <a:solidFill>
                  <a:srgbClr val="FF0000"/>
                </a:solidFill>
              </a:rPr>
              <a:t>หญิงตั้งครรภ์สัญชาติไทย</a:t>
            </a:r>
            <a:r>
              <a:rPr lang="th-TH" dirty="0" smtClean="0"/>
              <a:t>ทุกรายที่มารับบริการฝากครรภ์ ในปีงบประมาณ </a:t>
            </a:r>
          </a:p>
          <a:p>
            <a:r>
              <a:rPr lang="en-US" dirty="0" smtClean="0"/>
              <a:t>A: </a:t>
            </a:r>
            <a:r>
              <a:rPr lang="th-TH" dirty="0">
                <a:solidFill>
                  <a:srgbClr val="FF0000"/>
                </a:solidFill>
              </a:rPr>
              <a:t>หญิงตั้งครรภ์สัญชาติไทย</a:t>
            </a:r>
            <a:r>
              <a:rPr lang="th-TH" dirty="0"/>
              <a:t>ทุกราย</a:t>
            </a:r>
            <a:r>
              <a:rPr lang="th-TH" dirty="0" smtClean="0"/>
              <a:t>ที่ได้รับยาเม็ดเสริมไอโอดีน รหัสยา </a:t>
            </a:r>
            <a:r>
              <a:rPr lang="en-US" dirty="0" smtClean="0"/>
              <a:t>24 </a:t>
            </a:r>
            <a:r>
              <a:rPr lang="th-TH" dirty="0" smtClean="0"/>
              <a:t>หลักตามสำนักโภชนาการ กรมอนามัย กำหนดดังนี้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>201120320037726221781506,</a:t>
            </a:r>
            <a:br>
              <a:rPr lang="th-TH" dirty="0" smtClean="0"/>
            </a:br>
            <a:r>
              <a:rPr lang="th-TH" dirty="0" smtClean="0"/>
              <a:t>201110100019999920381199,</a:t>
            </a:r>
            <a:br>
              <a:rPr lang="th-TH" dirty="0" smtClean="0"/>
            </a:br>
            <a:r>
              <a:rPr lang="th-TH" dirty="0" smtClean="0"/>
              <a:t>101110000003082121781506,</a:t>
            </a:r>
            <a:br>
              <a:rPr lang="th-TH" dirty="0" smtClean="0"/>
            </a:br>
            <a:r>
              <a:rPr lang="th-TH" dirty="0" smtClean="0"/>
              <a:t>201110100019999920381341,</a:t>
            </a:r>
            <a:br>
              <a:rPr lang="th-TH" dirty="0" smtClean="0"/>
            </a:br>
            <a:r>
              <a:rPr lang="th-TH" dirty="0" smtClean="0"/>
              <a:t>201110100019999921881341</a:t>
            </a:r>
            <a:br>
              <a:rPr lang="th-TH" dirty="0" smtClean="0"/>
            </a:br>
            <a:r>
              <a:rPr lang="en-US" dirty="0" smtClean="0">
                <a:solidFill>
                  <a:srgbClr val="FF0000"/>
                </a:solidFill>
              </a:rPr>
              <a:t>*******</a:t>
            </a:r>
            <a:r>
              <a:rPr lang="th-TH" dirty="0" smtClean="0">
                <a:solidFill>
                  <a:srgbClr val="FF0000"/>
                </a:solidFill>
              </a:rPr>
              <a:t>ต่างจากข้ออื่นๆที่ไม่ได้ประมวลผลจากคนที่สิ้นสุดการตั้งครรภ์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47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แฟ้มหลักของอนามัยเด็ก/ทารก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51537"/>
          </a:xfrm>
        </p:spPr>
        <p:txBody>
          <a:bodyPr>
            <a:normAutofit lnSpcReduction="10000"/>
          </a:bodyPr>
          <a:lstStyle/>
          <a:p>
            <a:r>
              <a:rPr lang="th-TH" sz="3200" dirty="0" smtClean="0"/>
              <a:t>แฟ้ม </a:t>
            </a:r>
            <a:r>
              <a:rPr lang="en-US" sz="3200" dirty="0" smtClean="0"/>
              <a:t>NEWBORN   </a:t>
            </a:r>
            <a:r>
              <a:rPr lang="th-TH" sz="3200" dirty="0" smtClean="0"/>
              <a:t>เก็บข้อมูล</a:t>
            </a:r>
            <a:r>
              <a:rPr lang="th-TH" sz="3200" dirty="0"/>
              <a:t>ประวัติการคลอดของทารกจากหญิง ในเขตรับผิดชอบ </a:t>
            </a:r>
            <a:r>
              <a:rPr lang="th-TH" sz="3200" dirty="0">
                <a:solidFill>
                  <a:srgbClr val="FF0000"/>
                </a:solidFill>
              </a:rPr>
              <a:t>หรือทารกที่คลอดที่หน่วยบริการ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th-TH" sz="3200" dirty="0" smtClean="0"/>
              <a:t>แฟ้ม </a:t>
            </a:r>
            <a:r>
              <a:rPr lang="en-US" sz="3200" dirty="0" smtClean="0"/>
              <a:t>NEWBORNCARE</a:t>
            </a:r>
            <a:r>
              <a:rPr lang="th-TH" sz="3200" dirty="0" smtClean="0"/>
              <a:t> เก็บข้อมูล</a:t>
            </a:r>
            <a:r>
              <a:rPr lang="th-TH" sz="3200" dirty="0"/>
              <a:t>การดูแลทารกหลังคลอดของหญิง</a:t>
            </a:r>
            <a:r>
              <a:rPr lang="th-TH" sz="3200" dirty="0" smtClean="0"/>
              <a:t>ตั้งครรภ์ </a:t>
            </a:r>
            <a:r>
              <a:rPr lang="th-TH" sz="3200" dirty="0">
                <a:solidFill>
                  <a:srgbClr val="FF0000"/>
                </a:solidFill>
              </a:rPr>
              <a:t>ในเขตรับผิดชอบ</a:t>
            </a:r>
            <a:endParaRPr lang="th-TH" sz="3200" dirty="0" smtClean="0">
              <a:solidFill>
                <a:srgbClr val="FF0000"/>
              </a:solidFill>
            </a:endParaRPr>
          </a:p>
          <a:p>
            <a:r>
              <a:rPr lang="th-TH" sz="3200" dirty="0"/>
              <a:t>แฟ้ม </a:t>
            </a:r>
            <a:r>
              <a:rPr lang="en-US" sz="3200" dirty="0" smtClean="0"/>
              <a:t>NUTRITION </a:t>
            </a:r>
            <a:r>
              <a:rPr lang="th-TH" sz="3200" dirty="0" smtClean="0"/>
              <a:t>เก็บข้อมูล</a:t>
            </a:r>
            <a:r>
              <a:rPr lang="th-TH" sz="3200" dirty="0"/>
              <a:t>การวัดระดับโภชนาการและพัฒนาการเด็กอายุ 0-5 ปี และนักเรียน</a:t>
            </a:r>
            <a:r>
              <a:rPr lang="th-TH" sz="3200" dirty="0">
                <a:solidFill>
                  <a:srgbClr val="FF0000"/>
                </a:solidFill>
              </a:rPr>
              <a:t>ในเขตรับผิดชอบ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th-TH" sz="3200" dirty="0"/>
              <a:t>แฟ้ม </a:t>
            </a:r>
            <a:r>
              <a:rPr lang="en-US" sz="3200" dirty="0" smtClean="0"/>
              <a:t>SPECIALPP </a:t>
            </a:r>
            <a:r>
              <a:rPr lang="th-TH" sz="3200" dirty="0"/>
              <a:t>ข้อมูลการให้บริการส่งเสริมสุขภาพป้องกันโรคเฉพาะสำหรับผู้ที่มารับบริการ และประวัติการได้รับบริการส่งเสริมสุขภาพป้องกันโรคเฉพาะ</a:t>
            </a:r>
            <a:r>
              <a:rPr lang="th-TH" sz="3200" dirty="0">
                <a:solidFill>
                  <a:srgbClr val="FF0000"/>
                </a:solidFill>
              </a:rPr>
              <a:t>สำหรับกลุ่มเป้าหมายในเขตรับผิดชอบ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169589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ข้อมูลสำคัญในแต่ละแฟ้มข้อมูล อนามัยเด็ก/ทารก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4997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/>
              <a:t>NEWBORN</a:t>
            </a:r>
            <a:r>
              <a:rPr lang="en-US" sz="3200" dirty="0"/>
              <a:t> </a:t>
            </a:r>
            <a:endParaRPr lang="th-TH" sz="3200" u="sng" dirty="0" smtClean="0"/>
          </a:p>
          <a:p>
            <a:r>
              <a:rPr lang="en-US" sz="3200" dirty="0"/>
              <a:t>BDATE </a:t>
            </a:r>
            <a:r>
              <a:rPr lang="th-TH" sz="3200" dirty="0" smtClean="0"/>
              <a:t>วันที่คลอด</a:t>
            </a:r>
          </a:p>
          <a:p>
            <a:r>
              <a:rPr lang="en-US" sz="3200" dirty="0"/>
              <a:t>BHOSP </a:t>
            </a:r>
            <a:r>
              <a:rPr lang="th-TH" sz="3200" dirty="0"/>
              <a:t>รหัสสถานพยาบาล</a:t>
            </a:r>
            <a:r>
              <a:rPr lang="th-TH" sz="3200" dirty="0" smtClean="0"/>
              <a:t>ที่คลอด</a:t>
            </a:r>
          </a:p>
          <a:p>
            <a:r>
              <a:rPr lang="en-US" sz="3200" dirty="0" smtClean="0"/>
              <a:t>BTYPE </a:t>
            </a:r>
            <a:r>
              <a:rPr lang="th-TH" sz="3200" dirty="0"/>
              <a:t>วิธีการคลอด</a:t>
            </a:r>
          </a:p>
          <a:p>
            <a:r>
              <a:rPr lang="en-US" sz="3200" dirty="0" smtClean="0"/>
              <a:t>BWEIGHT</a:t>
            </a:r>
            <a:r>
              <a:rPr lang="th-TH" sz="3200" dirty="0" smtClean="0"/>
              <a:t>  น้ำหนัก</a:t>
            </a:r>
            <a:r>
              <a:rPr lang="th-TH" sz="3200" dirty="0"/>
              <a:t>แรกคลอด(กรัม)</a:t>
            </a:r>
            <a:endParaRPr lang="th-TH" sz="3200" dirty="0" smtClean="0"/>
          </a:p>
          <a:p>
            <a:r>
              <a:rPr lang="en-US" sz="3200" dirty="0" smtClean="0"/>
              <a:t>ASPHYXIA </a:t>
            </a:r>
            <a:r>
              <a:rPr lang="th-TH" sz="3200" dirty="0"/>
              <a:t>สภาวการณ์ขาดออกซิเจน</a:t>
            </a:r>
            <a:endParaRPr lang="th-TH" sz="3200" dirty="0" smtClean="0"/>
          </a:p>
          <a:p>
            <a:r>
              <a:rPr lang="en-US" sz="3200" dirty="0" smtClean="0"/>
              <a:t>TSH </a:t>
            </a:r>
            <a:r>
              <a:rPr lang="th-TH" sz="3200" dirty="0"/>
              <a:t>ได้รับการตรวจ </a:t>
            </a:r>
            <a:r>
              <a:rPr lang="en-US" sz="3200" dirty="0"/>
              <a:t>TSH </a:t>
            </a:r>
            <a:r>
              <a:rPr lang="th-TH" sz="3200" dirty="0"/>
              <a:t>หรือไม่</a:t>
            </a:r>
            <a:endParaRPr lang="en-US" sz="3200" dirty="0" smtClean="0"/>
          </a:p>
          <a:p>
            <a:r>
              <a:rPr lang="en-US" sz="3200" dirty="0" smtClean="0"/>
              <a:t>TSHRESULT </a:t>
            </a:r>
            <a:r>
              <a:rPr lang="th-TH" sz="3200" dirty="0"/>
              <a:t>ผลการตรวจ </a:t>
            </a:r>
            <a:r>
              <a:rPr lang="en-US" sz="3200" dirty="0"/>
              <a:t>TSH</a:t>
            </a:r>
            <a:endParaRPr lang="th-TH" sz="3200" dirty="0" smtClean="0"/>
          </a:p>
        </p:txBody>
      </p:sp>
    </p:spTree>
    <p:extLst>
      <p:ext uri="{BB962C8B-B14F-4D97-AF65-F5344CB8AC3E}">
        <p14:creationId xmlns:p14="http://schemas.microsoft.com/office/powerpoint/2010/main" val="1050363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 smtClean="0"/>
              <a:t>NEWBORNCARE</a:t>
            </a:r>
            <a:endParaRPr lang="th-TH" sz="3200" u="sng" dirty="0" smtClean="0"/>
          </a:p>
          <a:p>
            <a:r>
              <a:rPr lang="en-US" sz="3200" dirty="0" smtClean="0"/>
              <a:t>BDATE </a:t>
            </a:r>
            <a:r>
              <a:rPr lang="th-TH" sz="3200" dirty="0"/>
              <a:t>วันเดือนปีที่คลอด</a:t>
            </a:r>
            <a:endParaRPr lang="th-TH" sz="3200" dirty="0" smtClean="0"/>
          </a:p>
          <a:p>
            <a:r>
              <a:rPr lang="en-US" sz="3200" dirty="0" smtClean="0"/>
              <a:t>BCARE </a:t>
            </a:r>
            <a:r>
              <a:rPr lang="th-TH" sz="3200" dirty="0"/>
              <a:t>วันที่ดูแลลูก</a:t>
            </a:r>
            <a:endParaRPr lang="th-TH" sz="3200" dirty="0" smtClean="0"/>
          </a:p>
          <a:p>
            <a:r>
              <a:rPr lang="en-US" sz="3200" dirty="0" smtClean="0"/>
              <a:t>BCPLACE </a:t>
            </a:r>
            <a:r>
              <a:rPr lang="th-TH" sz="3200" dirty="0"/>
              <a:t>รหัสสถานพยาบาลที่ดูแลลูก</a:t>
            </a:r>
            <a:endParaRPr lang="th-TH" sz="3200" dirty="0" smtClean="0"/>
          </a:p>
          <a:p>
            <a:r>
              <a:rPr lang="en-US" sz="3200" dirty="0" smtClean="0"/>
              <a:t>FOOD </a:t>
            </a:r>
            <a:r>
              <a:rPr lang="th-TH" sz="3200" dirty="0"/>
              <a:t>อาหารที่รับประทาน</a:t>
            </a:r>
            <a:endParaRPr lang="en-US" sz="3200" dirty="0" smtClean="0"/>
          </a:p>
          <a:p>
            <a:pPr marL="0" indent="0">
              <a:buNone/>
            </a:pPr>
            <a:endParaRPr lang="th-TH" sz="3200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ข้อมูลสำคัญในแต่ละแฟ้มข้อมูล อนามัยเด็ก/ทารก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0016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ข้อมูลสำคัญในแต่ละแฟ้มข้อมูล อนามัยเด็ก/ทารก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/>
              <a:t>NUTRITION</a:t>
            </a:r>
          </a:p>
          <a:p>
            <a:r>
              <a:rPr lang="en-US" sz="3200" dirty="0" smtClean="0"/>
              <a:t>DATE_SERV </a:t>
            </a:r>
            <a:r>
              <a:rPr lang="th-TH" sz="3200" dirty="0"/>
              <a:t>วันที่ให้บริการ</a:t>
            </a:r>
            <a:endParaRPr lang="en-US" sz="3200" dirty="0"/>
          </a:p>
          <a:p>
            <a:r>
              <a:rPr lang="en-US" sz="3200" dirty="0" smtClean="0"/>
              <a:t>NUTRITIONPLACE </a:t>
            </a:r>
            <a:r>
              <a:rPr lang="th-TH" sz="3200" dirty="0"/>
              <a:t>สถานที่รับบริการ</a:t>
            </a:r>
            <a:endParaRPr lang="en-US" sz="3200" dirty="0"/>
          </a:p>
          <a:p>
            <a:r>
              <a:rPr lang="en-US" sz="3200" dirty="0" smtClean="0"/>
              <a:t>WEIGHT </a:t>
            </a:r>
            <a:r>
              <a:rPr lang="th-TH" sz="3200" dirty="0" smtClean="0"/>
              <a:t>น้ำหนัก</a:t>
            </a:r>
            <a:r>
              <a:rPr lang="th-TH" sz="3200" dirty="0"/>
              <a:t>(กก.)</a:t>
            </a:r>
            <a:endParaRPr lang="en-US" sz="3200" dirty="0"/>
          </a:p>
          <a:p>
            <a:r>
              <a:rPr lang="en-US" sz="3200" dirty="0" smtClean="0"/>
              <a:t>HEIGHT </a:t>
            </a:r>
            <a:r>
              <a:rPr lang="th-TH" sz="3200" dirty="0"/>
              <a:t>ส่วนสูง (ซม.)</a:t>
            </a:r>
            <a:endParaRPr lang="en-US" sz="3200" dirty="0" smtClean="0"/>
          </a:p>
          <a:p>
            <a:r>
              <a:rPr lang="en-US" sz="3200" dirty="0" smtClean="0"/>
              <a:t>FOOD </a:t>
            </a:r>
            <a:r>
              <a:rPr lang="th-TH" sz="3200" dirty="0"/>
              <a:t>อาหารที่รับประทานปัจจุบัน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51187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 smtClean="0"/>
              <a:t>SPECIALPP</a:t>
            </a:r>
            <a:endParaRPr lang="en-US" sz="3200" u="sng" dirty="0"/>
          </a:p>
          <a:p>
            <a:r>
              <a:rPr lang="en-US" sz="3200" dirty="0" smtClean="0"/>
              <a:t>DATE_SERV </a:t>
            </a:r>
            <a:r>
              <a:rPr lang="th-TH" sz="3200" dirty="0"/>
              <a:t>วันที่ให้บริการ</a:t>
            </a:r>
            <a:endParaRPr lang="en-US" sz="3200" dirty="0" smtClean="0"/>
          </a:p>
          <a:p>
            <a:r>
              <a:rPr lang="en-US" sz="3200" dirty="0" smtClean="0"/>
              <a:t>PPSPECIAL </a:t>
            </a:r>
            <a:r>
              <a:rPr lang="th-TH" sz="3200" dirty="0"/>
              <a:t>รหัสบริการส่งเสริมป้องกันเฉพาะ</a:t>
            </a:r>
            <a:endParaRPr lang="en-US" sz="3200" dirty="0" smtClean="0"/>
          </a:p>
          <a:p>
            <a:r>
              <a:rPr lang="en-US" sz="3200" dirty="0" smtClean="0"/>
              <a:t>PPSPLACE </a:t>
            </a:r>
            <a:r>
              <a:rPr lang="th-TH" sz="3200" dirty="0"/>
              <a:t>สถานที่รับบริการ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ข้อมูลสำคัญในแต่ละแฟ้มข้อมูล อนามัยเด็ก/ทารก</a:t>
            </a:r>
          </a:p>
        </p:txBody>
      </p:sp>
    </p:spTree>
    <p:extLst>
      <p:ext uri="{BB962C8B-B14F-4D97-AF65-F5344CB8AC3E}">
        <p14:creationId xmlns:p14="http://schemas.microsoft.com/office/powerpoint/2010/main" val="2968949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/>
              <a:t>ร้อยละของทารกแรกเกิดน้ำหนักน้อยกว่า 2,500 กรัม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 </a:t>
            </a:r>
            <a:r>
              <a:rPr lang="th-TH" sz="3200" dirty="0"/>
              <a:t>หมายถึง จำนวนเด็กที่คลอด</a:t>
            </a:r>
            <a:r>
              <a:rPr lang="th-TH" sz="3200" dirty="0" smtClean="0"/>
              <a:t>ในปีงบประมาณ</a:t>
            </a:r>
          </a:p>
          <a:p>
            <a:r>
              <a:rPr lang="en-US" sz="3200" dirty="0"/>
              <a:t>A </a:t>
            </a:r>
            <a:r>
              <a:rPr lang="th-TH" sz="3200" dirty="0"/>
              <a:t>หมายถึง จำนวนเด็กแรกเกิดน้ำหนักน้อยกว่า 2500 </a:t>
            </a:r>
            <a:r>
              <a:rPr lang="th-TH" sz="3200" dirty="0" smtClean="0"/>
              <a:t>กรัม</a:t>
            </a:r>
          </a:p>
          <a:p>
            <a:pPr marL="0" indent="0">
              <a:buNone/>
            </a:pPr>
            <a:r>
              <a:rPr lang="th-TH" sz="3200" u="sng" dirty="0"/>
              <a:t>การ</a:t>
            </a:r>
            <a:r>
              <a:rPr lang="th-TH" sz="3200" u="sng" dirty="0" smtClean="0"/>
              <a:t>ประมวลผล</a:t>
            </a:r>
          </a:p>
          <a:p>
            <a:r>
              <a:rPr lang="th-TH" sz="3200" dirty="0" smtClean="0"/>
              <a:t>จำนวนเด็กที่คลอดจากแฟ้ม </a:t>
            </a:r>
            <a:r>
              <a:rPr lang="en-US" sz="3200" dirty="0"/>
              <a:t>NEWBORN  </a:t>
            </a:r>
            <a:r>
              <a:rPr lang="en-US" sz="3200" dirty="0" err="1" smtClean="0"/>
              <a:t>Typearea</a:t>
            </a:r>
            <a:r>
              <a:rPr lang="en-US" sz="3200" dirty="0" smtClean="0"/>
              <a:t> 1,3  DISCHARGE 9</a:t>
            </a:r>
          </a:p>
          <a:p>
            <a:r>
              <a:rPr lang="th-TH" sz="3200" dirty="0" smtClean="0"/>
              <a:t>น้ำหนักแรกคลอดจาก</a:t>
            </a:r>
            <a:r>
              <a:rPr lang="th-TH" sz="3200" dirty="0"/>
              <a:t>แฟ้ม </a:t>
            </a:r>
            <a:r>
              <a:rPr lang="en-US" sz="3200" dirty="0"/>
              <a:t>NEWBORN </a:t>
            </a:r>
          </a:p>
          <a:p>
            <a:endParaRPr lang="th-TH" sz="3200" dirty="0"/>
          </a:p>
          <a:p>
            <a:pPr marL="0" indent="0">
              <a:buNone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294268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/>
              <a:t>ร้อยละของเด็กแรกเกิด - ต่ำกว่า 6 เดือน กินนมแม่อย่าง</a:t>
            </a:r>
            <a:r>
              <a:rPr lang="th-TH" sz="3200" dirty="0" smtClean="0"/>
              <a:t>เดียว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 </a:t>
            </a:r>
            <a:r>
              <a:rPr lang="th-TH" sz="2800" dirty="0"/>
              <a:t>หมายถึง เด็กแรกเกิด - ต่ำกว่า 6 เดือนที่แม่หรือผู้เลี้ยงดูได้ถูกสอบถาม</a:t>
            </a:r>
            <a:r>
              <a:rPr lang="th-TH" sz="2800" dirty="0" smtClean="0"/>
              <a:t>ทั้งหมด</a:t>
            </a:r>
          </a:p>
          <a:p>
            <a:r>
              <a:rPr lang="en-US" sz="2800" dirty="0"/>
              <a:t>A </a:t>
            </a:r>
            <a:r>
              <a:rPr lang="th-TH" sz="2800" dirty="0"/>
              <a:t>หมายถึง เด็กแรกเกิด - ต่ำกว่า 6 เดือน กินนมแม่อย่าง</a:t>
            </a:r>
            <a:r>
              <a:rPr lang="th-TH" sz="2800" dirty="0" smtClean="0"/>
              <a:t>เดียว</a:t>
            </a:r>
          </a:p>
          <a:p>
            <a:pPr marL="0" indent="0">
              <a:buNone/>
            </a:pPr>
            <a:r>
              <a:rPr lang="th-TH" sz="2800" u="sng" dirty="0"/>
              <a:t>การประมวลผล</a:t>
            </a:r>
          </a:p>
          <a:p>
            <a:r>
              <a:rPr lang="en-US" sz="2800" dirty="0" smtClean="0"/>
              <a:t>B: </a:t>
            </a:r>
            <a:r>
              <a:rPr lang="th-TH" sz="2800" dirty="0" smtClean="0"/>
              <a:t>เด็กที่มารับบริการจากแฟ้ม </a:t>
            </a:r>
            <a:r>
              <a:rPr lang="en-US" sz="2800" dirty="0" smtClean="0"/>
              <a:t>NUTRITION </a:t>
            </a:r>
            <a:r>
              <a:rPr lang="th-TH" sz="2800" dirty="0" smtClean="0"/>
              <a:t>ในปีงบประมาณที่ </a:t>
            </a:r>
            <a:r>
              <a:rPr lang="en-US" sz="2800" dirty="0" smtClean="0"/>
              <a:t>FOOD </a:t>
            </a:r>
            <a:r>
              <a:rPr lang="th-TH" sz="2800" dirty="0" smtClean="0"/>
              <a:t>เป็น </a:t>
            </a:r>
            <a:r>
              <a:rPr lang="en-US" sz="2800" dirty="0" smtClean="0"/>
              <a:t>0,1,2,3,4 </a:t>
            </a:r>
          </a:p>
          <a:p>
            <a:r>
              <a:rPr lang="en-US" sz="2800" dirty="0" smtClean="0"/>
              <a:t>A: </a:t>
            </a:r>
            <a:r>
              <a:rPr lang="th-TH" sz="2800" dirty="0" smtClean="0"/>
              <a:t>เด็กที่กินนมแม่อย่างเดียว นับจาก </a:t>
            </a:r>
            <a:r>
              <a:rPr lang="en-US" sz="2800" dirty="0"/>
              <a:t>FOOD </a:t>
            </a:r>
            <a:r>
              <a:rPr lang="th-TH" sz="2800" dirty="0"/>
              <a:t>เป็น </a:t>
            </a:r>
            <a:r>
              <a:rPr lang="en-US" sz="2800" dirty="0" smtClean="0"/>
              <a:t>1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0468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http://</a:t>
            </a:r>
            <a:r>
              <a:rPr lang="en-US" sz="4800" b="1" dirty="0" smtClean="0"/>
              <a:t>thcc.or.th</a:t>
            </a:r>
            <a:endParaRPr lang="th-TH" sz="4800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1189973"/>
            <a:ext cx="8775700" cy="57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/>
              <a:t>ผลการดำเนินการการคัดกรองพัฒนาการเด็กตามกลุ่ม</a:t>
            </a:r>
            <a:r>
              <a:rPr lang="th-TH" sz="3200" dirty="0" smtClean="0"/>
              <a:t>อายุ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212763"/>
            <a:ext cx="7537738" cy="5670637"/>
          </a:xfrm>
        </p:spPr>
        <p:txBody>
          <a:bodyPr>
            <a:noAutofit/>
          </a:bodyPr>
          <a:lstStyle/>
          <a:p>
            <a:r>
              <a:rPr lang="th-TH" dirty="0" smtClean="0"/>
              <a:t>เป้าหมายคัดกรอง เด็กที่อายุครบ </a:t>
            </a:r>
            <a:r>
              <a:rPr lang="en-US" dirty="0" smtClean="0"/>
              <a:t>9,18,30,42 </a:t>
            </a:r>
            <a:r>
              <a:rPr lang="th-TH" dirty="0" smtClean="0"/>
              <a:t>เดือน </a:t>
            </a:r>
            <a:r>
              <a:rPr lang="th-TH" dirty="0" smtClean="0">
                <a:solidFill>
                  <a:srgbClr val="FF0000"/>
                </a:solidFill>
              </a:rPr>
              <a:t>หากครบวันแรกในเดือนไหน นับเป็นเป้าหมายในเดือนนั้น และต้องคัดกรองภายใน </a:t>
            </a:r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th-TH" dirty="0" smtClean="0">
                <a:solidFill>
                  <a:srgbClr val="FF0000"/>
                </a:solidFill>
              </a:rPr>
              <a:t>วันหากเลยกำหนดจะไม่นับเป็นผลงาน แต่นับเป็นเป้าหมาย</a:t>
            </a:r>
          </a:p>
          <a:p>
            <a:r>
              <a:rPr lang="th-TH" dirty="0" smtClean="0"/>
              <a:t>ผลงานคัดกรอง </a:t>
            </a:r>
            <a:r>
              <a:rPr lang="th-TH" dirty="0"/>
              <a:t>เด็กที่อายุครบ </a:t>
            </a:r>
            <a:r>
              <a:rPr lang="en-US" dirty="0"/>
              <a:t>9,18,30,42 </a:t>
            </a:r>
            <a:r>
              <a:rPr lang="th-TH" dirty="0" smtClean="0"/>
              <a:t>เดือนตามเป้าหมาย เมื่อได้รับการคัดกรองภายในไม่เกิน </a:t>
            </a:r>
            <a:r>
              <a:rPr lang="en-US" dirty="0" smtClean="0"/>
              <a:t>30 </a:t>
            </a:r>
            <a:r>
              <a:rPr lang="th-TH" dirty="0" smtClean="0"/>
              <a:t>วันหลังอายุครบ </a:t>
            </a:r>
            <a:r>
              <a:rPr lang="th-TH" dirty="0" smtClean="0">
                <a:solidFill>
                  <a:srgbClr val="FF0000"/>
                </a:solidFill>
              </a:rPr>
              <a:t>ผลงานจะปรากฏในเดือนที่เป็นเป้าหมาย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ผลการคัดกรอง  ครั้งแรก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สมวัย ครั้งแรก		 					รหัส </a:t>
            </a:r>
            <a:r>
              <a:rPr lang="en-US" dirty="0" smtClean="0"/>
              <a:t>1B260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สงสัยล่าช้าต้องกระตุ้นภายใน </a:t>
            </a:r>
            <a:r>
              <a:rPr lang="en-US" dirty="0" smtClean="0"/>
              <a:t>30 </a:t>
            </a:r>
            <a:r>
              <a:rPr lang="th-TH" dirty="0" smtClean="0"/>
              <a:t>วัน			รหัส </a:t>
            </a:r>
            <a:r>
              <a:rPr lang="en-US" dirty="0" smtClean="0"/>
              <a:t>1B261</a:t>
            </a:r>
            <a:br>
              <a:rPr lang="en-US" dirty="0" smtClean="0"/>
            </a:br>
            <a:r>
              <a:rPr lang="th-TH" dirty="0" smtClean="0"/>
              <a:t>สงสัยล่าช้าต้องส่งต่อทันที					รหัส </a:t>
            </a:r>
            <a:r>
              <a:rPr lang="en-US" dirty="0" smtClean="0"/>
              <a:t>1B262</a:t>
            </a:r>
          </a:p>
          <a:p>
            <a:r>
              <a:rPr lang="th-TH" dirty="0" smtClean="0"/>
              <a:t>ผลการคัดกรองหลังติดตามกระตุ้นภายใน </a:t>
            </a:r>
            <a:r>
              <a:rPr lang="en-US" dirty="0" smtClean="0"/>
              <a:t>30 </a:t>
            </a:r>
            <a:r>
              <a:rPr lang="th-TH" dirty="0" smtClean="0"/>
              <a:t>วัน </a:t>
            </a:r>
            <a:r>
              <a:rPr lang="th-TH" dirty="0" smtClean="0">
                <a:solidFill>
                  <a:srgbClr val="FF0000"/>
                </a:solidFill>
              </a:rPr>
              <a:t>หลังได้รหัส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1B261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/>
              <a:t>สมวัย </a:t>
            </a:r>
            <a:r>
              <a:rPr lang="th-TH" dirty="0" smtClean="0"/>
              <a:t>หลังติดตาม</a:t>
            </a:r>
            <a:r>
              <a:rPr lang="th-TH" dirty="0"/>
              <a:t>	 					รหัส </a:t>
            </a:r>
            <a:r>
              <a:rPr lang="en-US" dirty="0"/>
              <a:t>1B260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ไม่สมวัยรายด้านรหัส</a:t>
            </a:r>
            <a:r>
              <a:rPr lang="en-US" dirty="0" smtClean="0"/>
              <a:t>		1B202</a:t>
            </a:r>
            <a:r>
              <a:rPr lang="th-TH" dirty="0" smtClean="0"/>
              <a:t> </a:t>
            </a:r>
            <a:r>
              <a:rPr lang="en-US" dirty="0" smtClean="0"/>
              <a:t>1B212</a:t>
            </a:r>
            <a:r>
              <a:rPr lang="th-TH" dirty="0" smtClean="0"/>
              <a:t> </a:t>
            </a:r>
            <a:r>
              <a:rPr lang="en-US" dirty="0" smtClean="0"/>
              <a:t>1B222</a:t>
            </a:r>
            <a:r>
              <a:rPr lang="th-TH" dirty="0" smtClean="0"/>
              <a:t> </a:t>
            </a:r>
            <a:r>
              <a:rPr lang="en-US" dirty="0" smtClean="0"/>
              <a:t>1B232</a:t>
            </a:r>
            <a:r>
              <a:rPr lang="th-TH" dirty="0" smtClean="0"/>
              <a:t> </a:t>
            </a:r>
            <a:r>
              <a:rPr lang="en-US" dirty="0" smtClean="0"/>
              <a:t>1B242</a:t>
            </a:r>
            <a:endParaRPr lang="th-TH" dirty="0" smtClean="0"/>
          </a:p>
          <a:p>
            <a:r>
              <a:rPr lang="th-TH" dirty="0" smtClean="0">
                <a:solidFill>
                  <a:srgbClr val="FF0000"/>
                </a:solidFill>
              </a:rPr>
              <a:t>รวมพัฒนาการสมวัย </a:t>
            </a:r>
            <a:r>
              <a:rPr lang="th-TH" dirty="0" smtClean="0"/>
              <a:t>จาก </a:t>
            </a:r>
            <a:r>
              <a:rPr lang="th-TH" dirty="0" smtClean="0">
                <a:solidFill>
                  <a:srgbClr val="FF0000"/>
                </a:solidFill>
              </a:rPr>
              <a:t>สมวัยครั้งแรกและสมวัยหลังติดตามกระตุ้น </a:t>
            </a:r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th-TH" dirty="0" smtClean="0">
                <a:solidFill>
                  <a:srgbClr val="FF0000"/>
                </a:solidFill>
              </a:rPr>
              <a:t>วัน</a:t>
            </a:r>
            <a:r>
              <a:rPr lang="th-TH" dirty="0">
                <a:solidFill>
                  <a:srgbClr val="FF0000"/>
                </a:solidFill>
              </a:rPr>
              <a:t/>
            </a:r>
            <a:br>
              <a:rPr lang="th-TH" dirty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47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ร้อยละของเด็กอายุ 0 – 5 ปี มีพัฒนาการสมวัย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 </a:t>
            </a:r>
            <a:r>
              <a:rPr lang="th-TH" sz="2800" dirty="0"/>
              <a:t>หมายถึง </a:t>
            </a:r>
            <a:r>
              <a:rPr lang="th-TH" sz="2800" dirty="0" smtClean="0"/>
              <a:t>จำนวน</a:t>
            </a:r>
            <a:r>
              <a:rPr lang="th-TH" sz="2800" dirty="0"/>
              <a:t>เด็กไทยอายุ 9, 18, 30, และ 42 เดือน ได้รับการประเมินพัฒนาการตาม</a:t>
            </a:r>
            <a:r>
              <a:rPr lang="th-TH" sz="2800" dirty="0" smtClean="0"/>
              <a:t>เกณฑ์  </a:t>
            </a:r>
            <a:r>
              <a:rPr lang="th-TH" sz="2800" dirty="0" smtClean="0">
                <a:solidFill>
                  <a:srgbClr val="FF0000"/>
                </a:solidFill>
              </a:rPr>
              <a:t>ได้รับการตรวจพัฒนาการในปีงบประมาณ</a:t>
            </a:r>
          </a:p>
          <a:p>
            <a:r>
              <a:rPr lang="en-US" sz="2800" dirty="0"/>
              <a:t>A </a:t>
            </a:r>
            <a:r>
              <a:rPr lang="th-TH" sz="2800" dirty="0"/>
              <a:t>หมายถึง </a:t>
            </a:r>
            <a:r>
              <a:rPr lang="th-TH" sz="2800" dirty="0" smtClean="0"/>
              <a:t>จำนวน</a:t>
            </a:r>
            <a:r>
              <a:rPr lang="th-TH" sz="2800" dirty="0"/>
              <a:t>เด็กไทยอายุ 9, 18, 30, และ 42 เดือน </a:t>
            </a:r>
            <a:r>
              <a:rPr lang="th-TH" sz="2800" dirty="0">
                <a:solidFill>
                  <a:srgbClr val="FF0000"/>
                </a:solidFill>
              </a:rPr>
              <a:t>ได้รับการประเมินพัฒนาการตามเกณฑ์ และมีพัฒนาการสมวัย รวมกับสมวัยหลังการติดตาม 30 </a:t>
            </a:r>
            <a:r>
              <a:rPr lang="th-TH" sz="2800" dirty="0" smtClean="0">
                <a:solidFill>
                  <a:srgbClr val="FF0000"/>
                </a:solidFill>
              </a:rPr>
              <a:t>วัน</a:t>
            </a:r>
          </a:p>
          <a:p>
            <a:pPr marL="0" indent="0">
              <a:buNone/>
            </a:pPr>
            <a:r>
              <a:rPr lang="th-TH" sz="2800" u="sng" dirty="0"/>
              <a:t>การประมวลผล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เด็กจากแฟ้ม </a:t>
            </a:r>
            <a:r>
              <a:rPr lang="en-US" sz="2800" dirty="0" smtClean="0">
                <a:solidFill>
                  <a:schemeClr val="tx1"/>
                </a:solidFill>
              </a:rPr>
              <a:t>PERSON  </a:t>
            </a:r>
            <a:r>
              <a:rPr lang="th-TH" sz="2800" dirty="0" smtClean="0">
                <a:solidFill>
                  <a:schemeClr val="tx1"/>
                </a:solidFill>
              </a:rPr>
              <a:t>คำนวณอายุจากวันเดือนปีเกิด 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ผลการคัดกรองจากแฟ้ม </a:t>
            </a:r>
            <a:r>
              <a:rPr lang="en-US" sz="2800" dirty="0" smtClean="0">
                <a:solidFill>
                  <a:schemeClr val="tx1"/>
                </a:solidFill>
              </a:rPr>
              <a:t>SPECIALPP 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2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Exchange </a:t>
            </a:r>
            <a:r>
              <a:rPr lang="th-TH" dirty="0" smtClean="0"/>
              <a:t>งานอนามับแม่และเด็ก</a:t>
            </a:r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" y="1126524"/>
            <a:ext cx="9001759" cy="57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3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dirty="0" smtClean="0"/>
              <a:t>ตัวอย่างข้อมูล </a:t>
            </a:r>
            <a:r>
              <a:rPr lang="en-US" sz="3600" dirty="0" smtClean="0"/>
              <a:t>Data Exchange </a:t>
            </a:r>
            <a:r>
              <a:rPr lang="th-TH" sz="3600" dirty="0" smtClean="0"/>
              <a:t>งานอนามัยแม่และเด็ก</a:t>
            </a:r>
            <a:endParaRPr lang="th-TH" sz="3600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" y="1270000"/>
            <a:ext cx="8849360" cy="4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คำบรรยายภาพแบบเส้น 2 (แถบเน้น) 20"/>
          <p:cNvSpPr/>
          <p:nvPr/>
        </p:nvSpPr>
        <p:spPr>
          <a:xfrm rot="10800000">
            <a:off x="101600" y="4445512"/>
            <a:ext cx="2126686" cy="875788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21308"/>
              <a:gd name="adj5" fmla="val 125737"/>
              <a:gd name="adj6" fmla="val -38027"/>
            </a:avLst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คำบรรยายภาพแบบเส้น 2 (แถบเน้น) 19"/>
          <p:cNvSpPr/>
          <p:nvPr/>
        </p:nvSpPr>
        <p:spPr>
          <a:xfrm>
            <a:off x="4552376" y="5937590"/>
            <a:ext cx="2436244" cy="717210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16667"/>
              <a:gd name="adj5" fmla="val -101856"/>
              <a:gd name="adj6" fmla="val -28421"/>
            </a:avLst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คำบรรยายภาพแบบเส้น 2 (แถบเน้น) 18"/>
          <p:cNvSpPr/>
          <p:nvPr/>
        </p:nvSpPr>
        <p:spPr>
          <a:xfrm>
            <a:off x="6605730" y="4415711"/>
            <a:ext cx="2538270" cy="657825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16667"/>
              <a:gd name="adj5" fmla="val -39167"/>
              <a:gd name="adj6" fmla="val -32070"/>
            </a:avLst>
          </a:prstGeom>
          <a:solidFill>
            <a:srgbClr val="F57B8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คำบรรยายภาพแบบเส้น 2 (แถบเน้น) 17"/>
          <p:cNvSpPr/>
          <p:nvPr/>
        </p:nvSpPr>
        <p:spPr>
          <a:xfrm>
            <a:off x="6046930" y="1219166"/>
            <a:ext cx="2436244" cy="723934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16667"/>
              <a:gd name="adj5" fmla="val 88233"/>
              <a:gd name="adj6" fmla="val -33113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3411903" y="3733371"/>
            <a:ext cx="2010210" cy="1763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5144338" y="2591314"/>
            <a:ext cx="2010210" cy="1763415"/>
          </a:xfrm>
          <a:prstGeom prst="ellipse">
            <a:avLst/>
          </a:prstGeom>
          <a:solidFill>
            <a:srgbClr val="F57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3346926" y="1355010"/>
            <a:ext cx="2010210" cy="17634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1647390" y="2574210"/>
            <a:ext cx="2010210" cy="1763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505200" y="1854200"/>
            <a:ext cx="1835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รู้วิธีประเมิน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96043" y="2991495"/>
            <a:ext cx="1654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รู้เป้าหมาย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206996" y="1226176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วิธีคิด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43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แฟ้ม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HDC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970278" y="2946400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ลงมือทำ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744367" y="4163892"/>
            <a:ext cx="1489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รู้วิธีแก้ไข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661872" y="4536309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Exchange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567764" y="5998572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รู้วิธีแก้ข้อมูลใน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61993" y="4416624"/>
            <a:ext cx="1910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ความร่วมมือ</a:t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ของหน่วยงาน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259840" y="272708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แนวคิดความสำเร็จการจัดการข้อมูล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03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82700" y="170824"/>
            <a:ext cx="7480300" cy="109917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sz="6000" dirty="0"/>
              <a:t>ประเภทของรายงาน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282700" y="1435101"/>
            <a:ext cx="7264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แบบบริการ/กิจกรรมบริการ </a:t>
            </a:r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 smtClean="0"/>
              <a:t>(</a:t>
            </a:r>
            <a:r>
              <a:rPr lang="en-US" sz="4000" dirty="0"/>
              <a:t>work load</a:t>
            </a:r>
            <a:r>
              <a:rPr lang="en-US" sz="4000" dirty="0" smtClean="0"/>
              <a:t>, service base, hospital </a:t>
            </a:r>
            <a:r>
              <a:rPr lang="en-US" sz="4000" dirty="0"/>
              <a:t>base</a:t>
            </a:r>
            <a:r>
              <a:rPr lang="th-TH" sz="4000" dirty="0"/>
              <a:t>) 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แบบความครอบคลุม</a:t>
            </a:r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/>
              <a:t>(</a:t>
            </a:r>
            <a:r>
              <a:rPr lang="en-US" sz="4000" dirty="0" smtClean="0"/>
              <a:t>coverage, community base, pop </a:t>
            </a:r>
            <a:r>
              <a:rPr lang="en-US" sz="4000" dirty="0"/>
              <a:t>base</a:t>
            </a:r>
            <a:r>
              <a:rPr lang="th-TH" sz="4000" dirty="0"/>
              <a:t>)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59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076974"/>
            <a:ext cx="9144000" cy="5781026"/>
          </a:xfrm>
        </p:spPr>
        <p:style>
          <a:lnRef idx="1">
            <a:schemeClr val="dk1"/>
          </a:lnRef>
          <a:fillRef idx="1001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แบบบริการ/กิจกรรม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 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load, service base, hospital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base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คือ รายงานที่ประเมินจากการที่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ผู้ป่วยหรือผู้รับบริการ ได้รับบริการจากหน่วยงานที่เป็นผู้เก็บรวบรวมรายงานเท่านั้น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(ที่หน่วยนั้นทำเอง)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แบบความครอบคลุม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coverage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community base, pop base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)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รายงานที่ระบุว่า เป็น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ความครอบคลุมของเป้าหมายไม่ว่าเป้าหมายจะได้รับบริการจากหน่วยงานใดๆ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ซึ่งจะต้องพิจารณาเป้าหมายคือใคร  เช่น </a:t>
            </a:r>
            <a:r>
              <a:rPr lang="th-TH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ความครอบคลุมการได้รับวัคซีน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เด็กอายุครบ</a:t>
            </a:r>
            <a:r>
              <a:rPr lang="en-US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ปีในเขตรับผิดชอบ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ดังนั้น จะต้องประเมินจากเด็กครบ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ปีในเขตรับผิดชอบ ณ ช่วงเวลาที่ต้องการ ว่ามีเด็กกี่คนและได้รับวัคซีนครบทุกคนหรือไม่ 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โดยไม่สนใจว่าจะได้รับบริการจากหน่วยงานใดก็ตาม ประเมินจากตัวเด็กเป็นสำคัญ</a:t>
            </a:r>
          </a:p>
          <a:p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คำสำคัญของรายงานความครอบคลุม คือ “ของ” อะไร ซึ่งเป็นเป้าหมาย ที่ต้องนำไปตรวจสอบแล้วจึงนำมารายงานเป็นผลงาน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0"/>
            <a:ext cx="9144000" cy="1076974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257175"/>
            <a:r>
              <a:rPr lang="th-TH" sz="3600" dirty="0" smtClean="0"/>
              <a:t>   ความ</a:t>
            </a:r>
            <a:r>
              <a:rPr lang="th-TH" sz="3600" dirty="0"/>
              <a:t>ต่าง</a:t>
            </a:r>
            <a:r>
              <a:rPr lang="en-US" sz="3600" dirty="0"/>
              <a:t> </a:t>
            </a:r>
            <a:r>
              <a:rPr lang="th-TH" sz="5400" dirty="0"/>
              <a:t>รายงาน</a:t>
            </a:r>
            <a:r>
              <a:rPr lang="th-TH" sz="3600" dirty="0"/>
              <a:t> แบบความครอบคลุม กับ แบบบริการ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3600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" y="908676"/>
            <a:ext cx="9029700" cy="594932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3200" b="1" dirty="0" smtClean="0"/>
              <a:t>Single Database  </a:t>
            </a:r>
            <a:r>
              <a:rPr lang="th-TH" sz="3200" b="1" dirty="0" smtClean="0"/>
              <a:t>หมายถึง </a:t>
            </a:r>
            <a:r>
              <a:rPr lang="th-TH" sz="3200" b="1" dirty="0">
                <a:effectLst/>
              </a:rPr>
              <a:t>กลุ่มของข้อมูลที่มีความสัมพันธ์กัน นำมาเก็บรวบรวมเข้าไว้ด้วยกันอย่างมีระบบและข้อมูลที่ประกอบกันเป็นฐานข้อมูลนั้น ต้องตรงตามวัตถุประสงค์การใช้งานของ</a:t>
            </a:r>
            <a:r>
              <a:rPr lang="th-TH" sz="3200" b="1" dirty="0" smtClean="0">
                <a:effectLst/>
              </a:rPr>
              <a:t>องค์กร ซึ่งมิได้เชื่อมโยงกับฐานอื่นๆ เป็นฐานข้อมูลขององค์กรใดองค์กรหนึ่งๆ ตัวอย่างเช่น ฐานข้อมูลของโรงพยาบาล ที่ตั้งอยู่ที่หน่วยบริการ </a:t>
            </a:r>
          </a:p>
          <a:p>
            <a:r>
              <a:rPr lang="en-US" sz="3200" b="1" dirty="0" smtClean="0">
                <a:effectLst/>
              </a:rPr>
              <a:t>Datacenter </a:t>
            </a:r>
            <a:r>
              <a:rPr lang="th-TH" sz="3200" b="1" dirty="0" smtClean="0">
                <a:effectLst/>
              </a:rPr>
              <a:t>หมายถึง ศูนย์รวมของข้อมูลจำนวนมากจากหลายๆแหล่งข้อมูลเข้ามาไว้ด้วยกัน ตัวอย่างเช่น ฐานข้อมูล </a:t>
            </a:r>
            <a:r>
              <a:rPr lang="en-US" sz="3200" b="1" dirty="0" smtClean="0">
                <a:effectLst/>
              </a:rPr>
              <a:t>Health Data Center </a:t>
            </a:r>
            <a:r>
              <a:rPr lang="th-TH" sz="3200" b="1" dirty="0" smtClean="0">
                <a:effectLst/>
              </a:rPr>
              <a:t>ของสำนักงานสาธารณสุขจังหวัด  ซึ่งรวมฐานข้อมูลจากโรงพยาบาลและหน่วยงานในสังกัด</a:t>
            </a:r>
            <a:endParaRPr lang="th-TH" sz="32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-12700" y="0"/>
            <a:ext cx="9156700" cy="90867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257175"/>
            <a:r>
              <a:rPr lang="th-TH" sz="3600" dirty="0" smtClean="0"/>
              <a:t>       ความต่าง</a:t>
            </a:r>
            <a:r>
              <a:rPr lang="th-TH" sz="4000" dirty="0" smtClean="0"/>
              <a:t>ระหว่าง</a:t>
            </a:r>
            <a:r>
              <a:rPr lang="th-TH" sz="3600" dirty="0" smtClean="0"/>
              <a:t> </a:t>
            </a:r>
            <a:r>
              <a:rPr lang="en-US" sz="3600" dirty="0" smtClean="0"/>
              <a:t>Datacenter  </a:t>
            </a:r>
            <a:r>
              <a:rPr lang="th-TH" sz="3600" dirty="0" smtClean="0"/>
              <a:t>กับ </a:t>
            </a:r>
            <a:r>
              <a:rPr lang="en-US" sz="3600" dirty="0" smtClean="0"/>
              <a:t> Single Database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0799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1518</TotalTime>
  <Words>3098</Words>
  <Application>Microsoft Office PowerPoint</Application>
  <PresentationFormat>นำเสนอทางหน้าจอ (4:3)</PresentationFormat>
  <Paragraphs>267</Paragraphs>
  <Slides>53</Slides>
  <Notes>0</Notes>
  <HiddenSlides>1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53</vt:i4>
      </vt:variant>
    </vt:vector>
  </HeadingPairs>
  <TitlesOfParts>
    <vt:vector size="63" baseType="lpstr">
      <vt:lpstr>Arial</vt:lpstr>
      <vt:lpstr>Calibri</vt:lpstr>
      <vt:lpstr>Century Gothic</vt:lpstr>
      <vt:lpstr>Cordia New</vt:lpstr>
      <vt:lpstr>DilleniaUPC</vt:lpstr>
      <vt:lpstr>TH SarabunPSK</vt:lpstr>
      <vt:lpstr>Times New Roman</vt:lpstr>
      <vt:lpstr>Wingdings 3</vt:lpstr>
      <vt:lpstr>ช่อ</vt:lpstr>
      <vt:lpstr>Image</vt:lpstr>
      <vt:lpstr>HDC งานแม่และเด็ก(MCH)</vt:lpstr>
      <vt:lpstr>แผนผังการทำงานของ Health Data Center (HDC) แบบเต็มระบบ</vt:lpstr>
      <vt:lpstr>QR Code  http://hdcservice.moph.go.th</vt:lpstr>
      <vt:lpstr>งานนำเสนอ PowerPoint</vt:lpstr>
      <vt:lpstr>http://thcc.or.th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    การตัดความซ้ำซ้อนของข้อมูลประชากร      กับรายงานความครอบคลุม ที่ต้องคิดเป้าหมายและผลงาน</vt:lpstr>
      <vt:lpstr>              การตัดความซ้ำซ้อนของข้อมูลประชากร      กับรายงานความครอบคลุม ที่ต้องคิดเป้าหมายและผลงาน</vt:lpstr>
      <vt:lpstr>งานนำเสนอ PowerPoint</vt:lpstr>
      <vt:lpstr>              การตัดความซ้ำซ้อนของข้อมูลประชากร      กับรายงานความครอบคลุม ที่ต้องคิดเป้าหมายและผลงาน</vt:lpstr>
      <vt:lpstr>งานนำเสนอ PowerPoint</vt:lpstr>
      <vt:lpstr>Person CID 3140600489098 ควรเป็นของหน่วยบริการไหน?</vt:lpstr>
      <vt:lpstr>งานนำเสนอ PowerPoint</vt:lpstr>
      <vt:lpstr>งานนำเสนอ PowerPoint</vt:lpstr>
      <vt:lpstr>งานนำเสนอ PowerPoint</vt:lpstr>
      <vt:lpstr>สาเหตุที่ทำให้รายงาน HDC กับหน่วยบริการไม่เท่ากัน</vt:lpstr>
      <vt:lpstr>Login เข้าสู่ระบบ ด้วยรหัสที่หน่วยบริการได้รับจาก Admin จังหวัด</vt:lpstr>
      <vt:lpstr>เมนู ตรวจสอบสถานะการนำเข้าข้อมูล ดูได้ทันทีหลัง upload 43 zip</vt:lpstr>
      <vt:lpstr>เมนูที่ใช้ตรวจสอบการนำเข้าข้อมูลของหน่วยบริการ</vt:lpstr>
      <vt:lpstr>ผลการนำเข้า ซึ่งแสดงรายละเอียดไฟล์  จำนวนที่นำเข้าสำเร็จ และไม่สำเร็จ</vt:lpstr>
      <vt:lpstr>ตัวอย่างรายละเอียดข้อมูลที่นำเข้าไม่สำเร็จ</vt:lpstr>
      <vt:lpstr>งานนำเสนอ PowerPoint</vt:lpstr>
      <vt:lpstr>กลุ่มรายงานมาตรฐาน “อนามัยแม่และเด็ก”</vt:lpstr>
      <vt:lpstr>แฟ้มหลักของอนามัยมารดา </vt:lpstr>
      <vt:lpstr>ข้อมูลสำคัญในแต่ละแฟ้มข้อมูล อนามัยมารดา</vt:lpstr>
      <vt:lpstr>ข้อมูลสำคัญในแต่ละแฟ้มข้อมูล อนามัยมารดา</vt:lpstr>
      <vt:lpstr>ข้อมูลสำคัญในแต่ละแฟ้มข้อมูล อนามัยมารดา</vt:lpstr>
      <vt:lpstr>ร้อยละหญิงตั้งครรภ์ได้รับการฝากครรภ์ครั้งแรกก่อนหรือเท่ากับ 12 สัปดาห์</vt:lpstr>
      <vt:lpstr>งานนำเสนอ PowerPoint</vt:lpstr>
      <vt:lpstr>ร้อยละหญิงตั้งครรภ์ที่ได้รับการดูแลก่อนคลอด 5 ครั้ง ตามเกณฑ์</vt:lpstr>
      <vt:lpstr>ร้อยละหญิงตั้งครรภ์ที่ได้รับการดูแลก่อนคลอด 4 ครั้ง</vt:lpstr>
      <vt:lpstr>ร้อยละของหญิงหลังคลอดได้รับการดูแลครบ 3 ครั้งตามเกณฑ์</vt:lpstr>
      <vt:lpstr>ร้อยละการคุมกำเนิดของหญิงไทยตั้งครรภ์อายุน้อยกว่า 20 ปี</vt:lpstr>
      <vt:lpstr>ร้อยละของหญิงไทยอายุน้อยกว่า 20 ปี หลังคลอดหรือหลังแท้งที่คุมกำเนิดได้รับการคุมกำเนิดด้วยวิธีกึ่งถาวร (ยาฝังคุมกำเนิด/ห่วงอนามัย)</vt:lpstr>
      <vt:lpstr>การเฝ้าระวังอัตราการคลอดมีชีพในหญิงอายุ 15-19 ปี</vt:lpstr>
      <vt:lpstr>การเฝ้าระวังอัตราการคลอดมีชีพในหญิงอายุ 10-14 ปี</vt:lpstr>
      <vt:lpstr>ร้อยละการตั้งครรภ์ซ้ำในหญิงอายุน้อยกว่า 20 ปี (PA)</vt:lpstr>
      <vt:lpstr>ร้อยละของหญิงตั้งครรภ์ได้รับยาเม็ดเสริมไอโอดีน</vt:lpstr>
      <vt:lpstr>แฟ้มหลักของอนามัยเด็ก/ทารก</vt:lpstr>
      <vt:lpstr>ข้อมูลสำคัญในแต่ละแฟ้มข้อมูล อนามัยเด็ก/ทารก</vt:lpstr>
      <vt:lpstr>ข้อมูลสำคัญในแต่ละแฟ้มข้อมูล อนามัยเด็ก/ทารก</vt:lpstr>
      <vt:lpstr>ข้อมูลสำคัญในแต่ละแฟ้มข้อมูล อนามัยเด็ก/ทารก</vt:lpstr>
      <vt:lpstr>ข้อมูลสำคัญในแต่ละแฟ้มข้อมูล อนามัยเด็ก/ทารก</vt:lpstr>
      <vt:lpstr>ร้อยละของทารกแรกเกิดน้ำหนักน้อยกว่า 2,500 กรัม </vt:lpstr>
      <vt:lpstr>ร้อยละของเด็กแรกเกิด - ต่ำกว่า 6 เดือน กินนมแม่อย่างเดียว</vt:lpstr>
      <vt:lpstr>ผลการดำเนินการการคัดกรองพัฒนาการเด็กตามกลุ่มอายุ</vt:lpstr>
      <vt:lpstr>ร้อยละของเด็กอายุ 0 – 5 ปี มีพัฒนาการสมวัย </vt:lpstr>
      <vt:lpstr>Data Exchange งานอนามับแม่และเด็ก</vt:lpstr>
      <vt:lpstr>ตัวอย่างข้อมูล Data Exchange งานอนามัยแม่และเด็ก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ไพบูลย์ อยุธยา</dc:creator>
  <cp:lastModifiedBy>ไพบูลย์ อยุธยา</cp:lastModifiedBy>
  <cp:revision>197</cp:revision>
  <dcterms:created xsi:type="dcterms:W3CDTF">2017-01-03T02:43:44Z</dcterms:created>
  <dcterms:modified xsi:type="dcterms:W3CDTF">2017-01-04T04:03:57Z</dcterms:modified>
</cp:coreProperties>
</file>